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66"/>
    <a:srgbClr val="FF8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58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2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771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56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43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99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95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6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0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0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61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44840-8E1C-2443-BE45-0165BCA11452}" type="datetimeFigureOut">
              <a:rPr lang="en-US" smtClean="0"/>
              <a:pPr/>
              <a:t>10/22/12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4C0DD-7131-4241-B9B0-8ABCC29BEC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91893" y="490890"/>
            <a:ext cx="2744787" cy="338137"/>
            <a:chOff x="124324" y="69850"/>
            <a:chExt cx="2744787" cy="338137"/>
          </a:xfrm>
        </p:grpSpPr>
        <p:sp>
          <p:nvSpPr>
            <p:cNvPr id="353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354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5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6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7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358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359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360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400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1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361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2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363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364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6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7" name="Group 366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394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5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396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7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8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368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70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392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3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1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372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373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74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388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0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1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75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376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377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378" name="Striped Right Arrow 377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" name="Delay 378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0" name="Notched Right Arrow 379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381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2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383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386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7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84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385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4329" name="Group 4328"/>
          <p:cNvGrpSpPr/>
          <p:nvPr/>
        </p:nvGrpSpPr>
        <p:grpSpPr>
          <a:xfrm>
            <a:off x="3429771" y="5204041"/>
            <a:ext cx="2745433" cy="339724"/>
            <a:chOff x="5724175" y="1247775"/>
            <a:chExt cx="2745433" cy="339724"/>
          </a:xfrm>
        </p:grpSpPr>
        <p:sp>
          <p:nvSpPr>
            <p:cNvPr id="4330" name="Rectangle 157"/>
            <p:cNvSpPr>
              <a:spLocks noChangeArrowheads="1"/>
            </p:cNvSpPr>
            <p:nvPr/>
          </p:nvSpPr>
          <p:spPr bwMode="auto">
            <a:xfrm>
              <a:off x="7103712" y="1277937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4331" name="Line 91"/>
            <p:cNvSpPr>
              <a:spLocks noChangeShapeType="1"/>
            </p:cNvSpPr>
            <p:nvPr/>
          </p:nvSpPr>
          <p:spPr bwMode="auto">
            <a:xfrm>
              <a:off x="5724175" y="1419225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2" name="Freeform 71"/>
            <p:cNvSpPr>
              <a:spLocks/>
            </p:cNvSpPr>
            <p:nvPr/>
          </p:nvSpPr>
          <p:spPr bwMode="auto">
            <a:xfrm>
              <a:off x="6198837" y="1428750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33" name="Freeform 73"/>
            <p:cNvSpPr>
              <a:spLocks/>
            </p:cNvSpPr>
            <p:nvPr/>
          </p:nvSpPr>
          <p:spPr bwMode="auto">
            <a:xfrm>
              <a:off x="5986112" y="1270000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34" name="Text Box 74"/>
            <p:cNvSpPr txBox="1">
              <a:spLocks noChangeArrowheads="1"/>
            </p:cNvSpPr>
            <p:nvPr/>
          </p:nvSpPr>
          <p:spPr bwMode="auto">
            <a:xfrm>
              <a:off x="6754462" y="1327150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4335" name="Rectangle 78"/>
            <p:cNvSpPr>
              <a:spLocks noChangeArrowheads="1"/>
            </p:cNvSpPr>
            <p:nvPr/>
          </p:nvSpPr>
          <p:spPr bwMode="auto">
            <a:xfrm>
              <a:off x="6402037" y="1277937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7F7F7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4336" name="Rectangle 79"/>
            <p:cNvSpPr>
              <a:spLocks noChangeArrowheads="1"/>
            </p:cNvSpPr>
            <p:nvPr/>
          </p:nvSpPr>
          <p:spPr bwMode="auto">
            <a:xfrm>
              <a:off x="5867050" y="127952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4337" name="Group 81"/>
            <p:cNvGrpSpPr>
              <a:grpSpLocks/>
            </p:cNvGrpSpPr>
            <p:nvPr/>
          </p:nvGrpSpPr>
          <p:grpSpPr bwMode="auto">
            <a:xfrm>
              <a:off x="6073425" y="1449387"/>
              <a:ext cx="144462" cy="114300"/>
              <a:chOff x="104" y="374"/>
              <a:chExt cx="90" cy="55"/>
            </a:xfrm>
          </p:grpSpPr>
          <p:sp>
            <p:nvSpPr>
              <p:cNvPr id="4376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7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4338" name="Freeform 84"/>
            <p:cNvSpPr>
              <a:spLocks/>
            </p:cNvSpPr>
            <p:nvPr/>
          </p:nvSpPr>
          <p:spPr bwMode="auto">
            <a:xfrm>
              <a:off x="6382987" y="1423987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39" name="Rectangle 86"/>
            <p:cNvSpPr>
              <a:spLocks noChangeArrowheads="1"/>
            </p:cNvSpPr>
            <p:nvPr/>
          </p:nvSpPr>
          <p:spPr bwMode="auto">
            <a:xfrm>
              <a:off x="5936900" y="14478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4340" name="Text Box 89"/>
            <p:cNvSpPr txBox="1">
              <a:spLocks noChangeArrowheads="1"/>
            </p:cNvSpPr>
            <p:nvPr/>
          </p:nvSpPr>
          <p:spPr bwMode="auto">
            <a:xfrm>
              <a:off x="7614887" y="1436687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4341" name="Rectangle 90"/>
            <p:cNvSpPr>
              <a:spLocks noChangeArrowheads="1"/>
            </p:cNvSpPr>
            <p:nvPr/>
          </p:nvSpPr>
          <p:spPr bwMode="auto">
            <a:xfrm>
              <a:off x="5732112" y="1274762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2" name="Line 92"/>
            <p:cNvSpPr>
              <a:spLocks noChangeShapeType="1"/>
            </p:cNvSpPr>
            <p:nvPr/>
          </p:nvSpPr>
          <p:spPr bwMode="auto">
            <a:xfrm>
              <a:off x="7737125" y="1277937"/>
              <a:ext cx="0" cy="138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43" name="Freeform 116"/>
            <p:cNvSpPr>
              <a:spLocks/>
            </p:cNvSpPr>
            <p:nvPr/>
          </p:nvSpPr>
          <p:spPr bwMode="auto">
            <a:xfrm>
              <a:off x="6197250" y="1265237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44" name="Group 4343"/>
            <p:cNvGrpSpPr/>
            <p:nvPr/>
          </p:nvGrpSpPr>
          <p:grpSpPr>
            <a:xfrm>
              <a:off x="6549675" y="1247775"/>
              <a:ext cx="298450" cy="198437"/>
              <a:chOff x="1643063" y="830263"/>
              <a:chExt cx="298450" cy="198437"/>
            </a:xfrm>
          </p:grpSpPr>
          <p:sp>
            <p:nvSpPr>
              <p:cNvPr id="4370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1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4372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3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4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75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4345" name="Rectangle 148"/>
            <p:cNvSpPr>
              <a:spLocks noChangeArrowheads="1"/>
            </p:cNvSpPr>
            <p:nvPr/>
          </p:nvSpPr>
          <p:spPr bwMode="auto">
            <a:xfrm>
              <a:off x="7832375" y="1439862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46" name="Rectangle 149"/>
            <p:cNvSpPr>
              <a:spLocks noChangeArrowheads="1"/>
            </p:cNvSpPr>
            <p:nvPr/>
          </p:nvSpPr>
          <p:spPr bwMode="auto">
            <a:xfrm>
              <a:off x="7965725" y="1444625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47" name="Group 152"/>
            <p:cNvGrpSpPr>
              <a:grpSpLocks/>
            </p:cNvGrpSpPr>
            <p:nvPr/>
          </p:nvGrpSpPr>
          <p:grpSpPr bwMode="auto">
            <a:xfrm>
              <a:off x="8329262" y="1443037"/>
              <a:ext cx="123825" cy="119063"/>
              <a:chOff x="951" y="803"/>
              <a:chExt cx="78" cy="75"/>
            </a:xfrm>
          </p:grpSpPr>
          <p:sp>
            <p:nvSpPr>
              <p:cNvPr id="4368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9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48" name="Text Box 88"/>
            <p:cNvSpPr txBox="1">
              <a:spLocks noChangeArrowheads="1"/>
            </p:cNvSpPr>
            <p:nvPr/>
          </p:nvSpPr>
          <p:spPr bwMode="auto">
            <a:xfrm>
              <a:off x="7754587" y="1268412"/>
              <a:ext cx="599511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dirty="0"/>
                <a:t>Fire</a:t>
              </a:r>
              <a:r>
                <a:rPr lang="en-US" sz="900" dirty="0" smtClean="0"/>
                <a:t>:  </a:t>
              </a:r>
              <a:r>
                <a:rPr lang="en-US" sz="900" dirty="0" smtClean="0"/>
                <a:t>  :   ,   :  </a:t>
              </a:r>
              <a:endParaRPr lang="en-US" sz="900" dirty="0"/>
            </a:p>
          </p:txBody>
        </p:sp>
        <p:sp>
          <p:nvSpPr>
            <p:cNvPr id="4349" name="Rectangle 158"/>
            <p:cNvSpPr>
              <a:spLocks noChangeArrowheads="1"/>
            </p:cNvSpPr>
            <p:nvPr/>
          </p:nvSpPr>
          <p:spPr bwMode="auto">
            <a:xfrm>
              <a:off x="7249762" y="1447800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4350" name="Rectangle 159"/>
            <p:cNvSpPr>
              <a:spLocks noChangeArrowheads="1"/>
            </p:cNvSpPr>
            <p:nvPr/>
          </p:nvSpPr>
          <p:spPr bwMode="auto">
            <a:xfrm>
              <a:off x="7383112" y="1444625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351" name="Group 168"/>
            <p:cNvGrpSpPr>
              <a:grpSpLocks/>
            </p:cNvGrpSpPr>
            <p:nvPr/>
          </p:nvGrpSpPr>
          <p:grpSpPr bwMode="auto">
            <a:xfrm>
              <a:off x="6859237" y="1282700"/>
              <a:ext cx="184150" cy="131762"/>
              <a:chOff x="1057" y="855"/>
              <a:chExt cx="116" cy="83"/>
            </a:xfrm>
          </p:grpSpPr>
          <p:sp>
            <p:nvSpPr>
              <p:cNvPr id="4364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5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6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7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52" name="Text Box 165"/>
            <p:cNvSpPr txBox="1">
              <a:spLocks noChangeArrowheads="1"/>
            </p:cNvSpPr>
            <p:nvPr/>
          </p:nvSpPr>
          <p:spPr bwMode="auto">
            <a:xfrm>
              <a:off x="7100538" y="1444624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4353" name="Text Box 166"/>
            <p:cNvSpPr txBox="1">
              <a:spLocks noChangeArrowheads="1"/>
            </p:cNvSpPr>
            <p:nvPr/>
          </p:nvSpPr>
          <p:spPr bwMode="auto">
            <a:xfrm>
              <a:off x="5905741" y="1254323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0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4354" name="Rectangle 172"/>
            <p:cNvSpPr>
              <a:spLocks noChangeArrowheads="1"/>
            </p:cNvSpPr>
            <p:nvPr/>
          </p:nvSpPr>
          <p:spPr bwMode="auto">
            <a:xfrm>
              <a:off x="6624287" y="1441450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4355" name="Striped Right Arrow 4354"/>
            <p:cNvSpPr/>
            <p:nvPr/>
          </p:nvSpPr>
          <p:spPr>
            <a:xfrm rot="16200000">
              <a:off x="6802881" y="1381918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56" name="Delay 4355"/>
            <p:cNvSpPr/>
            <p:nvPr/>
          </p:nvSpPr>
          <p:spPr>
            <a:xfrm rot="5400000">
              <a:off x="5744019" y="1288256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57" name="Notched Right Arrow 4356"/>
            <p:cNvSpPr/>
            <p:nvPr/>
          </p:nvSpPr>
          <p:spPr>
            <a:xfrm>
              <a:off x="5759100" y="1414462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4358" name="Line 92"/>
            <p:cNvSpPr>
              <a:spLocks noChangeShapeType="1"/>
            </p:cNvSpPr>
            <p:nvPr/>
          </p:nvSpPr>
          <p:spPr bwMode="auto">
            <a:xfrm>
              <a:off x="7098950" y="1287462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59" name="Text Box 173"/>
            <p:cNvSpPr txBox="1">
              <a:spLocks noChangeArrowheads="1"/>
            </p:cNvSpPr>
            <p:nvPr/>
          </p:nvSpPr>
          <p:spPr bwMode="auto">
            <a:xfrm>
              <a:off x="5982586" y="1424860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 </a:t>
              </a:r>
              <a:r>
                <a:rPr lang="en-US" sz="1000" b="1" dirty="0" smtClean="0"/>
                <a:t>  </a:t>
              </a:r>
              <a:r>
                <a:rPr lang="en-US" sz="1000" b="1" dirty="0" smtClean="0"/>
                <a:t>+3  +3</a:t>
              </a:r>
              <a:endParaRPr lang="en-US" sz="1000" b="1" dirty="0"/>
            </a:p>
          </p:txBody>
        </p:sp>
        <p:sp>
          <p:nvSpPr>
            <p:cNvPr id="4360" name="Text Box 167"/>
            <p:cNvSpPr txBox="1">
              <a:spLocks noChangeArrowheads="1"/>
            </p:cNvSpPr>
            <p:nvPr/>
          </p:nvSpPr>
          <p:spPr bwMode="auto">
            <a:xfrm>
              <a:off x="7238650" y="1422400"/>
              <a:ext cx="273400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700" b="1" dirty="0" smtClean="0"/>
                <a:t>  </a:t>
              </a:r>
              <a:endParaRPr lang="en-US" sz="1000" b="1" dirty="0"/>
            </a:p>
          </p:txBody>
        </p:sp>
        <p:sp>
          <p:nvSpPr>
            <p:cNvPr id="4361" name="Text Box 155"/>
            <p:cNvSpPr txBox="1">
              <a:spLocks noChangeArrowheads="1"/>
            </p:cNvSpPr>
            <p:nvPr/>
          </p:nvSpPr>
          <p:spPr bwMode="auto">
            <a:xfrm>
              <a:off x="7864125" y="1419224"/>
              <a:ext cx="60548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 smtClean="0"/>
                <a:t>          </a:t>
              </a:r>
              <a:endParaRPr lang="en-US" sz="1000" b="1" dirty="0"/>
            </a:p>
          </p:txBody>
        </p:sp>
        <p:sp>
          <p:nvSpPr>
            <p:cNvPr id="4362" name="Line 92"/>
            <p:cNvSpPr>
              <a:spLocks noChangeShapeType="1"/>
            </p:cNvSpPr>
            <p:nvPr/>
          </p:nvSpPr>
          <p:spPr bwMode="auto">
            <a:xfrm flipH="1">
              <a:off x="7594896" y="1423987"/>
              <a:ext cx="282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63" name="Text Box 89"/>
            <p:cNvSpPr txBox="1">
              <a:spLocks noChangeArrowheads="1"/>
            </p:cNvSpPr>
            <p:nvPr/>
          </p:nvSpPr>
          <p:spPr bwMode="auto">
            <a:xfrm>
              <a:off x="8222560" y="1429850"/>
              <a:ext cx="87652" cy="92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 smtClean="0"/>
                <a:t>vs.</a:t>
              </a:r>
              <a:endParaRPr lang="en-US" sz="600" dirty="0"/>
            </a:p>
          </p:txBody>
        </p:sp>
      </p:grpSp>
      <p:grpSp>
        <p:nvGrpSpPr>
          <p:cNvPr id="4502" name="Group 4501"/>
          <p:cNvGrpSpPr/>
          <p:nvPr/>
        </p:nvGrpSpPr>
        <p:grpSpPr>
          <a:xfrm>
            <a:off x="3435127" y="5908859"/>
            <a:ext cx="1371599" cy="507999"/>
            <a:chOff x="3146278" y="4183058"/>
            <a:chExt cx="1371599" cy="507999"/>
          </a:xfrm>
        </p:grpSpPr>
        <p:sp>
          <p:nvSpPr>
            <p:cNvPr id="4503" name="Rectangle 157"/>
            <p:cNvSpPr>
              <a:spLocks noChangeArrowheads="1"/>
            </p:cNvSpPr>
            <p:nvPr/>
          </p:nvSpPr>
          <p:spPr bwMode="auto">
            <a:xfrm>
              <a:off x="3182790" y="4538657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4504" name="Line 91"/>
            <p:cNvSpPr>
              <a:spLocks noChangeShapeType="1"/>
            </p:cNvSpPr>
            <p:nvPr/>
          </p:nvSpPr>
          <p:spPr bwMode="auto">
            <a:xfrm flipV="1">
              <a:off x="3146278" y="4356093"/>
              <a:ext cx="1365101" cy="47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05" name="Freeform 71"/>
            <p:cNvSpPr>
              <a:spLocks/>
            </p:cNvSpPr>
            <p:nvPr/>
          </p:nvSpPr>
          <p:spPr bwMode="auto">
            <a:xfrm>
              <a:off x="3608240" y="4370382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" name="Freeform 73"/>
            <p:cNvSpPr>
              <a:spLocks/>
            </p:cNvSpPr>
            <p:nvPr/>
          </p:nvSpPr>
          <p:spPr bwMode="auto">
            <a:xfrm>
              <a:off x="3376465" y="4211632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" name="Text Box 74"/>
            <p:cNvSpPr txBox="1">
              <a:spLocks noChangeArrowheads="1"/>
            </p:cNvSpPr>
            <p:nvPr/>
          </p:nvSpPr>
          <p:spPr bwMode="auto">
            <a:xfrm>
              <a:off x="4163865" y="4268782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4508" name="Rectangle 78"/>
            <p:cNvSpPr>
              <a:spLocks noChangeArrowheads="1"/>
            </p:cNvSpPr>
            <p:nvPr/>
          </p:nvSpPr>
          <p:spPr bwMode="auto">
            <a:xfrm>
              <a:off x="3792390" y="4219569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4509" name="Rectangle 79"/>
            <p:cNvSpPr>
              <a:spLocks noChangeArrowheads="1"/>
            </p:cNvSpPr>
            <p:nvPr/>
          </p:nvSpPr>
          <p:spPr bwMode="auto">
            <a:xfrm>
              <a:off x="3257403" y="4221157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4510" name="Group 81"/>
            <p:cNvGrpSpPr>
              <a:grpSpLocks/>
            </p:cNvGrpSpPr>
            <p:nvPr/>
          </p:nvGrpSpPr>
          <p:grpSpPr bwMode="auto">
            <a:xfrm>
              <a:off x="3482828" y="4391019"/>
              <a:ext cx="144462" cy="114300"/>
              <a:chOff x="104" y="374"/>
              <a:chExt cx="90" cy="55"/>
            </a:xfrm>
          </p:grpSpPr>
          <p:sp>
            <p:nvSpPr>
              <p:cNvPr id="4531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2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4511" name="Freeform 84"/>
            <p:cNvSpPr>
              <a:spLocks/>
            </p:cNvSpPr>
            <p:nvPr/>
          </p:nvSpPr>
          <p:spPr bwMode="auto">
            <a:xfrm>
              <a:off x="3792390" y="4365619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12" name="Rectangle 86"/>
            <p:cNvSpPr>
              <a:spLocks noChangeArrowheads="1"/>
            </p:cNvSpPr>
            <p:nvPr/>
          </p:nvSpPr>
          <p:spPr bwMode="auto">
            <a:xfrm>
              <a:off x="3346303" y="4389432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4513" name="Text Box 89"/>
            <p:cNvSpPr txBox="1">
              <a:spLocks noChangeArrowheads="1"/>
            </p:cNvSpPr>
            <p:nvPr/>
          </p:nvSpPr>
          <p:spPr bwMode="auto">
            <a:xfrm>
              <a:off x="4253679" y="4364225"/>
              <a:ext cx="256480" cy="178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800" dirty="0" smtClean="0"/>
                <a:t>Melee</a:t>
              </a:r>
              <a:endParaRPr lang="en-US" sz="800" dirty="0"/>
            </a:p>
            <a:p>
              <a:pPr algn="ctr" eaLnBrk="1" hangingPunct="1">
                <a:lnSpc>
                  <a:spcPct val="70000"/>
                </a:lnSpc>
              </a:pPr>
              <a:endParaRPr lang="en-US" sz="800" dirty="0"/>
            </a:p>
          </p:txBody>
        </p:sp>
        <p:sp>
          <p:nvSpPr>
            <p:cNvPr id="4514" name="Rectangle 90"/>
            <p:cNvSpPr>
              <a:spLocks noChangeArrowheads="1"/>
            </p:cNvSpPr>
            <p:nvPr/>
          </p:nvSpPr>
          <p:spPr bwMode="auto">
            <a:xfrm>
              <a:off x="3154215" y="4216394"/>
              <a:ext cx="1363662" cy="4746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5" name="Freeform 116"/>
            <p:cNvSpPr>
              <a:spLocks/>
            </p:cNvSpPr>
            <p:nvPr/>
          </p:nvSpPr>
          <p:spPr bwMode="auto">
            <a:xfrm>
              <a:off x="3587603" y="4206869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16" name="Group 4515"/>
            <p:cNvGrpSpPr/>
            <p:nvPr/>
          </p:nvGrpSpPr>
          <p:grpSpPr>
            <a:xfrm>
              <a:off x="3932090" y="4183058"/>
              <a:ext cx="298450" cy="198437"/>
              <a:chOff x="4437063" y="862013"/>
              <a:chExt cx="298450" cy="198437"/>
            </a:xfrm>
          </p:grpSpPr>
          <p:sp>
            <p:nvSpPr>
              <p:cNvPr id="4525" name="Freeform 76"/>
              <p:cNvSpPr>
                <a:spLocks/>
              </p:cNvSpPr>
              <p:nvPr/>
            </p:nvSpPr>
            <p:spPr bwMode="auto">
              <a:xfrm>
                <a:off x="4487863" y="90646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6" name="Text Box 77"/>
              <p:cNvSpPr txBox="1">
                <a:spLocks noChangeArrowheads="1"/>
              </p:cNvSpPr>
              <p:nvPr/>
            </p:nvSpPr>
            <p:spPr bwMode="auto">
              <a:xfrm>
                <a:off x="4437063" y="86201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4527" name="Line 118"/>
              <p:cNvSpPr>
                <a:spLocks noChangeShapeType="1"/>
              </p:cNvSpPr>
              <p:nvPr/>
            </p:nvSpPr>
            <p:spPr bwMode="auto">
              <a:xfrm>
                <a:off x="4473576" y="101441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8" name="Line 119"/>
              <p:cNvSpPr>
                <a:spLocks noChangeShapeType="1"/>
              </p:cNvSpPr>
              <p:nvPr/>
            </p:nvSpPr>
            <p:spPr bwMode="auto">
              <a:xfrm>
                <a:off x="4621213" y="101600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9" name="Line 120"/>
              <p:cNvSpPr>
                <a:spLocks noChangeShapeType="1"/>
              </p:cNvSpPr>
              <p:nvPr/>
            </p:nvSpPr>
            <p:spPr bwMode="auto">
              <a:xfrm flipV="1">
                <a:off x="4592638" y="954088"/>
                <a:ext cx="36513" cy="66675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0" name="Text Box 121"/>
              <p:cNvSpPr txBox="1">
                <a:spLocks noChangeArrowheads="1"/>
              </p:cNvSpPr>
              <p:nvPr/>
            </p:nvSpPr>
            <p:spPr bwMode="auto">
              <a:xfrm>
                <a:off x="4452938" y="86995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4517" name="Text Box 88"/>
            <p:cNvSpPr txBox="1">
              <a:spLocks noChangeArrowheads="1"/>
            </p:cNvSpPr>
            <p:nvPr/>
          </p:nvSpPr>
          <p:spPr bwMode="auto">
            <a:xfrm>
              <a:off x="3792390" y="4551357"/>
              <a:ext cx="570657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dirty="0"/>
                <a:t>Fire</a:t>
              </a:r>
              <a:r>
                <a:rPr lang="en-US" sz="900" dirty="0" smtClean="0"/>
                <a:t>: </a:t>
              </a:r>
              <a:r>
                <a:rPr lang="en-US" sz="900" dirty="0" smtClean="0"/>
                <a:t>  :   , </a:t>
              </a:r>
              <a:r>
                <a:rPr lang="en-US" sz="900" dirty="0" smtClean="0"/>
                <a:t>  </a:t>
              </a:r>
              <a:r>
                <a:rPr lang="en-US" sz="900" dirty="0" smtClean="0"/>
                <a:t>: </a:t>
              </a:r>
              <a:endParaRPr lang="en-US" sz="900" dirty="0"/>
            </a:p>
          </p:txBody>
        </p:sp>
        <p:sp>
          <p:nvSpPr>
            <p:cNvPr id="4518" name="Text Box 165"/>
            <p:cNvSpPr txBox="1">
              <a:spLocks noChangeArrowheads="1"/>
            </p:cNvSpPr>
            <p:nvPr/>
          </p:nvSpPr>
          <p:spPr bwMode="auto">
            <a:xfrm>
              <a:off x="4195766" y="4211633"/>
              <a:ext cx="29036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/>
                <a:t>MV: </a:t>
              </a:r>
              <a:endParaRPr lang="en-US" sz="800" dirty="0"/>
            </a:p>
          </p:txBody>
        </p:sp>
        <p:sp>
          <p:nvSpPr>
            <p:cNvPr id="4519" name="Text Box 166"/>
            <p:cNvSpPr txBox="1">
              <a:spLocks noChangeArrowheads="1"/>
            </p:cNvSpPr>
            <p:nvPr/>
          </p:nvSpPr>
          <p:spPr bwMode="auto">
            <a:xfrm>
              <a:off x="3305028" y="4195757"/>
              <a:ext cx="91916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1 </a:t>
              </a:r>
              <a:r>
                <a:rPr lang="en-US" sz="1000" b="1" dirty="0" smtClean="0"/>
                <a:t>0</a:t>
              </a:r>
              <a:endParaRPr lang="en-US" sz="1000" b="1" dirty="0"/>
            </a:p>
          </p:txBody>
        </p:sp>
        <p:sp>
          <p:nvSpPr>
            <p:cNvPr id="4520" name="Striped Right Arrow 4519"/>
            <p:cNvSpPr/>
            <p:nvPr/>
          </p:nvSpPr>
          <p:spPr>
            <a:xfrm rot="16200000">
              <a:off x="4034484" y="4323550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21" name="Delay 4520"/>
            <p:cNvSpPr/>
            <p:nvPr/>
          </p:nvSpPr>
          <p:spPr>
            <a:xfrm rot="5400000">
              <a:off x="3153422" y="4229888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22" name="Notched Right Arrow 4521"/>
            <p:cNvSpPr/>
            <p:nvPr/>
          </p:nvSpPr>
          <p:spPr>
            <a:xfrm>
              <a:off x="3168503" y="4356094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4523" name="Text Box 173"/>
            <p:cNvSpPr txBox="1">
              <a:spLocks noChangeArrowheads="1"/>
            </p:cNvSpPr>
            <p:nvPr/>
          </p:nvSpPr>
          <p:spPr bwMode="auto">
            <a:xfrm>
              <a:off x="3387578" y="4359269"/>
              <a:ext cx="81045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+3</a:t>
              </a:r>
              <a:endParaRPr lang="en-US" sz="1000" b="1" dirty="0"/>
            </a:p>
          </p:txBody>
        </p:sp>
        <p:sp>
          <p:nvSpPr>
            <p:cNvPr id="4524" name="Line 91"/>
            <p:cNvSpPr>
              <a:spLocks noChangeShapeType="1"/>
            </p:cNvSpPr>
            <p:nvPr/>
          </p:nvSpPr>
          <p:spPr bwMode="auto">
            <a:xfrm flipV="1">
              <a:off x="3155803" y="4527543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26" name="Group 4625"/>
          <p:cNvGrpSpPr/>
          <p:nvPr/>
        </p:nvGrpSpPr>
        <p:grpSpPr>
          <a:xfrm>
            <a:off x="6183039" y="516885"/>
            <a:ext cx="1363662" cy="366117"/>
            <a:chOff x="2866481" y="5426979"/>
            <a:chExt cx="1363662" cy="366117"/>
          </a:xfrm>
        </p:grpSpPr>
        <p:sp>
          <p:nvSpPr>
            <p:cNvPr id="4627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Brigade: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4628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4629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4642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4643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4630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4631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4632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4633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4634" name="Notched Right Arrow 4633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4635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4636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4637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sp>
        <p:nvSpPr>
          <p:cNvPr id="4790" name="TextBox 4789"/>
          <p:cNvSpPr txBox="1"/>
          <p:nvPr/>
        </p:nvSpPr>
        <p:spPr>
          <a:xfrm rot="5400000">
            <a:off x="6331383" y="3140714"/>
            <a:ext cx="4403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Fate of Battle:  Look, </a:t>
            </a:r>
            <a:r>
              <a:rPr lang="en-US" sz="1400" b="1" dirty="0" err="1" smtClean="0"/>
              <a:t>Sarge</a:t>
            </a:r>
            <a:r>
              <a:rPr lang="en-US" sz="1400" b="1" dirty="0" smtClean="0"/>
              <a:t>, No Charts:  Napoleonic Wars</a:t>
            </a:r>
          </a:p>
          <a:p>
            <a:pPr algn="ctr"/>
            <a:r>
              <a:rPr lang="en-US" sz="1400" b="1" dirty="0" smtClean="0"/>
              <a:t>Blank Base Labels</a:t>
            </a:r>
            <a:endParaRPr lang="en-US" sz="1400" b="1" dirty="0" smtClean="0"/>
          </a:p>
        </p:txBody>
      </p:sp>
      <p:grpSp>
        <p:nvGrpSpPr>
          <p:cNvPr id="1941" name="Group 1940"/>
          <p:cNvGrpSpPr/>
          <p:nvPr/>
        </p:nvGrpSpPr>
        <p:grpSpPr>
          <a:xfrm>
            <a:off x="692952" y="804784"/>
            <a:ext cx="2744787" cy="338137"/>
            <a:chOff x="124324" y="69850"/>
            <a:chExt cx="2744787" cy="338137"/>
          </a:xfrm>
        </p:grpSpPr>
        <p:sp>
          <p:nvSpPr>
            <p:cNvPr id="1942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1943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4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5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1947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1948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1949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1989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0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1950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1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1952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1953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4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5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56" name="Group 1955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1983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4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1985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6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7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88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1957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8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59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1981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2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60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1961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1962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63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1977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78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79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0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64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1965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1966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1967" name="Striped Right Arrow 1966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68" name="Delay 1967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69" name="Notched Right Arrow 1968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1970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71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1972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197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7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73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1974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1991" name="Group 1990"/>
          <p:cNvGrpSpPr/>
          <p:nvPr/>
        </p:nvGrpSpPr>
        <p:grpSpPr>
          <a:xfrm>
            <a:off x="691893" y="1109790"/>
            <a:ext cx="2744787" cy="338137"/>
            <a:chOff x="124324" y="69850"/>
            <a:chExt cx="2744787" cy="338137"/>
          </a:xfrm>
        </p:grpSpPr>
        <p:sp>
          <p:nvSpPr>
            <p:cNvPr id="1992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1993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4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5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1997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1998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1999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039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0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000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1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002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003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4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5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06" name="Group 2005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033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4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035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6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7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8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007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8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9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031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2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0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011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012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13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027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8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9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0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14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015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016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017" name="Striped Right Arrow 2016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18" name="Delay 2017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19" name="Notched Right Arrow 2018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020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1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022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02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23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024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041" name="Group 2040"/>
          <p:cNvGrpSpPr/>
          <p:nvPr/>
        </p:nvGrpSpPr>
        <p:grpSpPr>
          <a:xfrm>
            <a:off x="692952" y="1423684"/>
            <a:ext cx="2744787" cy="338137"/>
            <a:chOff x="124324" y="69850"/>
            <a:chExt cx="2744787" cy="338137"/>
          </a:xfrm>
        </p:grpSpPr>
        <p:sp>
          <p:nvSpPr>
            <p:cNvPr id="2042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043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4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5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6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047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048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049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13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050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1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052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053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88" name="Group 2087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13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13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089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0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12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0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10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11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1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12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1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11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11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115" name="Striped Right Arrow 211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16" name="Delay 211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17" name="Notched Right Arrow 211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11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1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12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12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2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12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139" name="Group 2138"/>
          <p:cNvGrpSpPr/>
          <p:nvPr/>
        </p:nvGrpSpPr>
        <p:grpSpPr>
          <a:xfrm>
            <a:off x="691894" y="1735361"/>
            <a:ext cx="2744787" cy="338137"/>
            <a:chOff x="124324" y="69850"/>
            <a:chExt cx="2744787" cy="338137"/>
          </a:xfrm>
        </p:grpSpPr>
        <p:sp>
          <p:nvSpPr>
            <p:cNvPr id="214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14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4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14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14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14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18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14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15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15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4" name="Group 215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18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18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15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5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17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15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16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6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17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6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16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16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165" name="Striped Right Arrow 216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66" name="Delay 216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67" name="Notched Right Arrow 216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16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17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17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7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17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189" name="Group 2188"/>
          <p:cNvGrpSpPr/>
          <p:nvPr/>
        </p:nvGrpSpPr>
        <p:grpSpPr>
          <a:xfrm>
            <a:off x="692953" y="2049255"/>
            <a:ext cx="2744787" cy="338137"/>
            <a:chOff x="124324" y="69850"/>
            <a:chExt cx="2744787" cy="338137"/>
          </a:xfrm>
        </p:grpSpPr>
        <p:sp>
          <p:nvSpPr>
            <p:cNvPr id="219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19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9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19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19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19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23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19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20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20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0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04" name="Group 220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23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23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20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0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22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3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0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20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21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1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22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1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21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21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215" name="Striped Right Arrow 221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16" name="Delay 221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17" name="Notched Right Arrow 221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21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1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22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22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2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22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239" name="Group 2238"/>
          <p:cNvGrpSpPr/>
          <p:nvPr/>
        </p:nvGrpSpPr>
        <p:grpSpPr>
          <a:xfrm>
            <a:off x="691894" y="2354261"/>
            <a:ext cx="2744787" cy="338137"/>
            <a:chOff x="124324" y="69850"/>
            <a:chExt cx="2744787" cy="338137"/>
          </a:xfrm>
        </p:grpSpPr>
        <p:sp>
          <p:nvSpPr>
            <p:cNvPr id="224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24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4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24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24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24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31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24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25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25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54" name="Group 225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31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31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256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8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30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1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8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28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29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9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30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9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29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29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295" name="Striped Right Arrow 229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96" name="Delay 229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97" name="Notched Right Arrow 229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29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9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30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30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0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30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319" name="Group 2318"/>
          <p:cNvGrpSpPr/>
          <p:nvPr/>
        </p:nvGrpSpPr>
        <p:grpSpPr>
          <a:xfrm>
            <a:off x="692953" y="2668155"/>
            <a:ext cx="2744787" cy="338137"/>
            <a:chOff x="124324" y="69850"/>
            <a:chExt cx="2744787" cy="338137"/>
          </a:xfrm>
        </p:grpSpPr>
        <p:sp>
          <p:nvSpPr>
            <p:cNvPr id="232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32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2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32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32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32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36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32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33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33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3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34" name="Group 233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36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36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33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3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35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3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33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34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4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35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4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34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34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345" name="Striped Right Arrow 234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46" name="Delay 234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47" name="Notched Right Arrow 234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34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4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35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35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35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369" name="Group 2368"/>
          <p:cNvGrpSpPr/>
          <p:nvPr/>
        </p:nvGrpSpPr>
        <p:grpSpPr>
          <a:xfrm>
            <a:off x="691893" y="2971225"/>
            <a:ext cx="2744787" cy="338137"/>
            <a:chOff x="124324" y="69850"/>
            <a:chExt cx="2744787" cy="338137"/>
          </a:xfrm>
        </p:grpSpPr>
        <p:sp>
          <p:nvSpPr>
            <p:cNvPr id="237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37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7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37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37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37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41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37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38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38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8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84" name="Group 238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41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41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38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8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40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8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38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39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9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40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0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0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0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9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39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39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395" name="Striped Right Arrow 239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96" name="Delay 239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97" name="Notched Right Arrow 239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39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9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40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40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0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0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40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419" name="Group 2418"/>
          <p:cNvGrpSpPr/>
          <p:nvPr/>
        </p:nvGrpSpPr>
        <p:grpSpPr>
          <a:xfrm>
            <a:off x="692952" y="3285119"/>
            <a:ext cx="2744787" cy="338137"/>
            <a:chOff x="124324" y="69850"/>
            <a:chExt cx="2744787" cy="338137"/>
          </a:xfrm>
        </p:grpSpPr>
        <p:sp>
          <p:nvSpPr>
            <p:cNvPr id="242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42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2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42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42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42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46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42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2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43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43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3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34" name="Group 243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46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46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43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3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45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3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43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44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4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45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4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44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44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445" name="Striped Right Arrow 244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46" name="Delay 244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47" name="Notched Right Arrow 244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44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4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45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45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5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45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469" name="Group 2468"/>
          <p:cNvGrpSpPr/>
          <p:nvPr/>
        </p:nvGrpSpPr>
        <p:grpSpPr>
          <a:xfrm>
            <a:off x="691893" y="3590125"/>
            <a:ext cx="2744787" cy="338137"/>
            <a:chOff x="124324" y="69850"/>
            <a:chExt cx="2744787" cy="338137"/>
          </a:xfrm>
        </p:grpSpPr>
        <p:sp>
          <p:nvSpPr>
            <p:cNvPr id="247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47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7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7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47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47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47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51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47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7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48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48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8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84" name="Group 248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51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51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48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8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50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8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48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49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9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50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0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0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0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9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49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49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495" name="Striped Right Arrow 249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96" name="Delay 249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97" name="Notched Right Arrow 249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49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9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50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50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0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0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50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519" name="Group 2518"/>
          <p:cNvGrpSpPr/>
          <p:nvPr/>
        </p:nvGrpSpPr>
        <p:grpSpPr>
          <a:xfrm>
            <a:off x="692952" y="3904019"/>
            <a:ext cx="2744787" cy="338137"/>
            <a:chOff x="124324" y="69850"/>
            <a:chExt cx="2744787" cy="338137"/>
          </a:xfrm>
        </p:grpSpPr>
        <p:sp>
          <p:nvSpPr>
            <p:cNvPr id="252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52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2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2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2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52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52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52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56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52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2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53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53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3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34" name="Group 253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56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56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53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3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55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3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53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54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4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55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5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5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5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4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54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54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545" name="Striped Right Arrow 254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46" name="Delay 254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47" name="Notched Right Arrow 254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54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4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55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55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5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5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55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569" name="Group 2568"/>
          <p:cNvGrpSpPr/>
          <p:nvPr/>
        </p:nvGrpSpPr>
        <p:grpSpPr>
          <a:xfrm>
            <a:off x="691894" y="4215696"/>
            <a:ext cx="2744787" cy="338137"/>
            <a:chOff x="124324" y="69850"/>
            <a:chExt cx="2744787" cy="338137"/>
          </a:xfrm>
        </p:grpSpPr>
        <p:sp>
          <p:nvSpPr>
            <p:cNvPr id="257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57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57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57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57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61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57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58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58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8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84" name="Group 258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61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61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58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8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60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1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8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58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59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9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60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9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59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59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595" name="Striped Right Arrow 259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96" name="Delay 259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97" name="Notched Right Arrow 259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59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9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60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60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0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0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60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619" name="Group 2618"/>
          <p:cNvGrpSpPr/>
          <p:nvPr/>
        </p:nvGrpSpPr>
        <p:grpSpPr>
          <a:xfrm>
            <a:off x="692953" y="4529590"/>
            <a:ext cx="2744787" cy="338137"/>
            <a:chOff x="124324" y="69850"/>
            <a:chExt cx="2744787" cy="338137"/>
          </a:xfrm>
        </p:grpSpPr>
        <p:sp>
          <p:nvSpPr>
            <p:cNvPr id="262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62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2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2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2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62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62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62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66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62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2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63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63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3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34" name="Group 263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66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66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63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3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65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3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63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64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4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65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4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64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64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645" name="Striped Right Arrow 264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46" name="Delay 264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47" name="Notched Right Arrow 264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64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4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65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65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5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5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65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669" name="Group 2668"/>
          <p:cNvGrpSpPr/>
          <p:nvPr/>
        </p:nvGrpSpPr>
        <p:grpSpPr>
          <a:xfrm>
            <a:off x="691894" y="4834596"/>
            <a:ext cx="2744787" cy="338137"/>
            <a:chOff x="124324" y="69850"/>
            <a:chExt cx="2744787" cy="338137"/>
          </a:xfrm>
        </p:grpSpPr>
        <p:sp>
          <p:nvSpPr>
            <p:cNvPr id="267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67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67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67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67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71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67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68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68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84" name="Group 268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71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71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68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8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70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1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8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68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69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9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70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9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69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69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695" name="Striped Right Arrow 269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96" name="Delay 269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97" name="Notched Right Arrow 269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69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9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70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70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0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0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70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719" name="Group 2718"/>
          <p:cNvGrpSpPr/>
          <p:nvPr/>
        </p:nvGrpSpPr>
        <p:grpSpPr>
          <a:xfrm>
            <a:off x="692953" y="5148490"/>
            <a:ext cx="2744787" cy="338137"/>
            <a:chOff x="124324" y="69850"/>
            <a:chExt cx="2744787" cy="338137"/>
          </a:xfrm>
        </p:grpSpPr>
        <p:sp>
          <p:nvSpPr>
            <p:cNvPr id="272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72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2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2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2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72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72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72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76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72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2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73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73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3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34" name="Group 273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76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76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73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3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75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3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73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74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4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75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5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5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5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4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74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74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745" name="Striped Right Arrow 274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46" name="Delay 274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47" name="Notched Right Arrow 274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74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4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75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75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5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5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75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769" name="Group 2768"/>
          <p:cNvGrpSpPr/>
          <p:nvPr/>
        </p:nvGrpSpPr>
        <p:grpSpPr>
          <a:xfrm>
            <a:off x="692975" y="5463924"/>
            <a:ext cx="2744787" cy="338137"/>
            <a:chOff x="124324" y="69850"/>
            <a:chExt cx="2744787" cy="338137"/>
          </a:xfrm>
        </p:grpSpPr>
        <p:sp>
          <p:nvSpPr>
            <p:cNvPr id="277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77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77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77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77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81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77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78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78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8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84" name="Group 278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81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81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78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8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80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1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8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78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79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9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80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0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0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0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9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79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79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795" name="Striped Right Arrow 279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96" name="Delay 279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97" name="Notched Right Arrow 279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79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9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80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80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0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0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80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819" name="Group 2818"/>
          <p:cNvGrpSpPr/>
          <p:nvPr/>
        </p:nvGrpSpPr>
        <p:grpSpPr>
          <a:xfrm>
            <a:off x="691916" y="5768930"/>
            <a:ext cx="2744787" cy="338137"/>
            <a:chOff x="124324" y="69850"/>
            <a:chExt cx="2744787" cy="338137"/>
          </a:xfrm>
        </p:grpSpPr>
        <p:sp>
          <p:nvSpPr>
            <p:cNvPr id="282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82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2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2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2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82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82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82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86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82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2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83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83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3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3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34" name="Group 283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86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86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83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3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3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85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3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83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84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4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85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5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5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5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4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84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84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845" name="Striped Right Arrow 284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46" name="Delay 284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47" name="Notched Right Arrow 284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84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4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85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85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5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5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85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869" name="Group 2868"/>
          <p:cNvGrpSpPr/>
          <p:nvPr/>
        </p:nvGrpSpPr>
        <p:grpSpPr>
          <a:xfrm>
            <a:off x="692975" y="6082824"/>
            <a:ext cx="2744787" cy="338137"/>
            <a:chOff x="124324" y="69850"/>
            <a:chExt cx="2744787" cy="338137"/>
          </a:xfrm>
        </p:grpSpPr>
        <p:sp>
          <p:nvSpPr>
            <p:cNvPr id="287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87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87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87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87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291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1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87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288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288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8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84" name="Group 288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291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1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291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1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1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1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288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8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290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1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8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288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89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9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290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0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0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0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9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289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289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2895" name="Striped Right Arrow 289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96" name="Delay 289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97" name="Notched Right Arrow 289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289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9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290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290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0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90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290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2919" name="Group 2918"/>
          <p:cNvGrpSpPr/>
          <p:nvPr/>
        </p:nvGrpSpPr>
        <p:grpSpPr>
          <a:xfrm>
            <a:off x="4799795" y="5908859"/>
            <a:ext cx="1371599" cy="507999"/>
            <a:chOff x="3146278" y="4183058"/>
            <a:chExt cx="1371599" cy="507999"/>
          </a:xfrm>
        </p:grpSpPr>
        <p:sp>
          <p:nvSpPr>
            <p:cNvPr id="2920" name="Rectangle 157"/>
            <p:cNvSpPr>
              <a:spLocks noChangeArrowheads="1"/>
            </p:cNvSpPr>
            <p:nvPr/>
          </p:nvSpPr>
          <p:spPr bwMode="auto">
            <a:xfrm>
              <a:off x="3182790" y="4538657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2921" name="Line 91"/>
            <p:cNvSpPr>
              <a:spLocks noChangeShapeType="1"/>
            </p:cNvSpPr>
            <p:nvPr/>
          </p:nvSpPr>
          <p:spPr bwMode="auto">
            <a:xfrm flipV="1">
              <a:off x="3146278" y="4356093"/>
              <a:ext cx="1365101" cy="47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22" name="Freeform 71"/>
            <p:cNvSpPr>
              <a:spLocks/>
            </p:cNvSpPr>
            <p:nvPr/>
          </p:nvSpPr>
          <p:spPr bwMode="auto">
            <a:xfrm>
              <a:off x="3608240" y="4370382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23" name="Freeform 73"/>
            <p:cNvSpPr>
              <a:spLocks/>
            </p:cNvSpPr>
            <p:nvPr/>
          </p:nvSpPr>
          <p:spPr bwMode="auto">
            <a:xfrm>
              <a:off x="3376465" y="4211632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24" name="Text Box 74"/>
            <p:cNvSpPr txBox="1">
              <a:spLocks noChangeArrowheads="1"/>
            </p:cNvSpPr>
            <p:nvPr/>
          </p:nvSpPr>
          <p:spPr bwMode="auto">
            <a:xfrm>
              <a:off x="4163865" y="4268782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2925" name="Rectangle 78"/>
            <p:cNvSpPr>
              <a:spLocks noChangeArrowheads="1"/>
            </p:cNvSpPr>
            <p:nvPr/>
          </p:nvSpPr>
          <p:spPr bwMode="auto">
            <a:xfrm>
              <a:off x="3792390" y="4219569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2926" name="Rectangle 79"/>
            <p:cNvSpPr>
              <a:spLocks noChangeArrowheads="1"/>
            </p:cNvSpPr>
            <p:nvPr/>
          </p:nvSpPr>
          <p:spPr bwMode="auto">
            <a:xfrm>
              <a:off x="3257403" y="4221157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2927" name="Group 81"/>
            <p:cNvGrpSpPr>
              <a:grpSpLocks/>
            </p:cNvGrpSpPr>
            <p:nvPr/>
          </p:nvGrpSpPr>
          <p:grpSpPr bwMode="auto">
            <a:xfrm>
              <a:off x="3482828" y="4391019"/>
              <a:ext cx="144462" cy="114300"/>
              <a:chOff x="104" y="374"/>
              <a:chExt cx="90" cy="55"/>
            </a:xfrm>
          </p:grpSpPr>
          <p:sp>
            <p:nvSpPr>
              <p:cNvPr id="4396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7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2928" name="Freeform 84"/>
            <p:cNvSpPr>
              <a:spLocks/>
            </p:cNvSpPr>
            <p:nvPr/>
          </p:nvSpPr>
          <p:spPr bwMode="auto">
            <a:xfrm>
              <a:off x="3792390" y="4365619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29" name="Rectangle 86"/>
            <p:cNvSpPr>
              <a:spLocks noChangeArrowheads="1"/>
            </p:cNvSpPr>
            <p:nvPr/>
          </p:nvSpPr>
          <p:spPr bwMode="auto">
            <a:xfrm>
              <a:off x="3346303" y="4389432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4378" name="Text Box 89"/>
            <p:cNvSpPr txBox="1">
              <a:spLocks noChangeArrowheads="1"/>
            </p:cNvSpPr>
            <p:nvPr/>
          </p:nvSpPr>
          <p:spPr bwMode="auto">
            <a:xfrm>
              <a:off x="4253679" y="4364225"/>
              <a:ext cx="256480" cy="178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800" dirty="0" smtClean="0"/>
                <a:t>Melee</a:t>
              </a:r>
              <a:endParaRPr lang="en-US" sz="800" dirty="0"/>
            </a:p>
            <a:p>
              <a:pPr algn="ctr" eaLnBrk="1" hangingPunct="1">
                <a:lnSpc>
                  <a:spcPct val="70000"/>
                </a:lnSpc>
              </a:pPr>
              <a:endParaRPr lang="en-US" sz="800" dirty="0"/>
            </a:p>
          </p:txBody>
        </p:sp>
        <p:sp>
          <p:nvSpPr>
            <p:cNvPr id="4379" name="Rectangle 90"/>
            <p:cNvSpPr>
              <a:spLocks noChangeArrowheads="1"/>
            </p:cNvSpPr>
            <p:nvPr/>
          </p:nvSpPr>
          <p:spPr bwMode="auto">
            <a:xfrm>
              <a:off x="3154215" y="4216394"/>
              <a:ext cx="1363662" cy="4746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0" name="Freeform 116"/>
            <p:cNvSpPr>
              <a:spLocks/>
            </p:cNvSpPr>
            <p:nvPr/>
          </p:nvSpPr>
          <p:spPr bwMode="auto">
            <a:xfrm>
              <a:off x="3587603" y="4206869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81" name="Group 4380"/>
            <p:cNvGrpSpPr/>
            <p:nvPr/>
          </p:nvGrpSpPr>
          <p:grpSpPr>
            <a:xfrm>
              <a:off x="3932090" y="4183058"/>
              <a:ext cx="298450" cy="198437"/>
              <a:chOff x="4437063" y="862013"/>
              <a:chExt cx="298450" cy="198437"/>
            </a:xfrm>
          </p:grpSpPr>
          <p:sp>
            <p:nvSpPr>
              <p:cNvPr id="4390" name="Freeform 76"/>
              <p:cNvSpPr>
                <a:spLocks/>
              </p:cNvSpPr>
              <p:nvPr/>
            </p:nvSpPr>
            <p:spPr bwMode="auto">
              <a:xfrm>
                <a:off x="4487863" y="90646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1" name="Text Box 77"/>
              <p:cNvSpPr txBox="1">
                <a:spLocks noChangeArrowheads="1"/>
              </p:cNvSpPr>
              <p:nvPr/>
            </p:nvSpPr>
            <p:spPr bwMode="auto">
              <a:xfrm>
                <a:off x="4437063" y="86201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4392" name="Line 118"/>
              <p:cNvSpPr>
                <a:spLocks noChangeShapeType="1"/>
              </p:cNvSpPr>
              <p:nvPr/>
            </p:nvSpPr>
            <p:spPr bwMode="auto">
              <a:xfrm>
                <a:off x="4473576" y="101441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3" name="Line 119"/>
              <p:cNvSpPr>
                <a:spLocks noChangeShapeType="1"/>
              </p:cNvSpPr>
              <p:nvPr/>
            </p:nvSpPr>
            <p:spPr bwMode="auto">
              <a:xfrm>
                <a:off x="4621213" y="101600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4" name="Line 120"/>
              <p:cNvSpPr>
                <a:spLocks noChangeShapeType="1"/>
              </p:cNvSpPr>
              <p:nvPr/>
            </p:nvSpPr>
            <p:spPr bwMode="auto">
              <a:xfrm flipV="1">
                <a:off x="4592638" y="954088"/>
                <a:ext cx="36513" cy="66675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5" name="Text Box 121"/>
              <p:cNvSpPr txBox="1">
                <a:spLocks noChangeArrowheads="1"/>
              </p:cNvSpPr>
              <p:nvPr/>
            </p:nvSpPr>
            <p:spPr bwMode="auto">
              <a:xfrm>
                <a:off x="4452938" y="86995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4382" name="Text Box 88"/>
            <p:cNvSpPr txBox="1">
              <a:spLocks noChangeArrowheads="1"/>
            </p:cNvSpPr>
            <p:nvPr/>
          </p:nvSpPr>
          <p:spPr bwMode="auto">
            <a:xfrm>
              <a:off x="3792390" y="4551357"/>
              <a:ext cx="570657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dirty="0"/>
                <a:t>Fire</a:t>
              </a:r>
              <a:r>
                <a:rPr lang="en-US" sz="900" dirty="0" smtClean="0"/>
                <a:t>: </a:t>
              </a:r>
              <a:r>
                <a:rPr lang="en-US" sz="900" dirty="0" smtClean="0"/>
                <a:t>  :   , </a:t>
              </a:r>
              <a:r>
                <a:rPr lang="en-US" sz="900" dirty="0" smtClean="0"/>
                <a:t>  </a:t>
              </a:r>
              <a:r>
                <a:rPr lang="en-US" sz="900" dirty="0" smtClean="0"/>
                <a:t>: </a:t>
              </a:r>
              <a:endParaRPr lang="en-US" sz="900" dirty="0"/>
            </a:p>
          </p:txBody>
        </p:sp>
        <p:sp>
          <p:nvSpPr>
            <p:cNvPr id="4383" name="Text Box 165"/>
            <p:cNvSpPr txBox="1">
              <a:spLocks noChangeArrowheads="1"/>
            </p:cNvSpPr>
            <p:nvPr/>
          </p:nvSpPr>
          <p:spPr bwMode="auto">
            <a:xfrm>
              <a:off x="4195766" y="4211633"/>
              <a:ext cx="29036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/>
                <a:t>MV: </a:t>
              </a:r>
              <a:endParaRPr lang="en-US" sz="800" dirty="0"/>
            </a:p>
          </p:txBody>
        </p:sp>
        <p:sp>
          <p:nvSpPr>
            <p:cNvPr id="4384" name="Text Box 166"/>
            <p:cNvSpPr txBox="1">
              <a:spLocks noChangeArrowheads="1"/>
            </p:cNvSpPr>
            <p:nvPr/>
          </p:nvSpPr>
          <p:spPr bwMode="auto">
            <a:xfrm>
              <a:off x="3305028" y="4195757"/>
              <a:ext cx="91916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1 </a:t>
              </a:r>
              <a:r>
                <a:rPr lang="en-US" sz="1000" b="1" dirty="0" smtClean="0"/>
                <a:t>0</a:t>
              </a:r>
              <a:endParaRPr lang="en-US" sz="1000" b="1" dirty="0"/>
            </a:p>
          </p:txBody>
        </p:sp>
        <p:sp>
          <p:nvSpPr>
            <p:cNvPr id="4385" name="Striped Right Arrow 4384"/>
            <p:cNvSpPr/>
            <p:nvPr/>
          </p:nvSpPr>
          <p:spPr>
            <a:xfrm rot="16200000">
              <a:off x="4034484" y="4323550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86" name="Delay 4385"/>
            <p:cNvSpPr/>
            <p:nvPr/>
          </p:nvSpPr>
          <p:spPr>
            <a:xfrm rot="5400000">
              <a:off x="3153422" y="4229888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87" name="Notched Right Arrow 4386"/>
            <p:cNvSpPr/>
            <p:nvPr/>
          </p:nvSpPr>
          <p:spPr>
            <a:xfrm>
              <a:off x="3168503" y="4356094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4388" name="Text Box 173"/>
            <p:cNvSpPr txBox="1">
              <a:spLocks noChangeArrowheads="1"/>
            </p:cNvSpPr>
            <p:nvPr/>
          </p:nvSpPr>
          <p:spPr bwMode="auto">
            <a:xfrm>
              <a:off x="3387578" y="4359269"/>
              <a:ext cx="81045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+3</a:t>
              </a:r>
              <a:endParaRPr lang="en-US" sz="1000" b="1" dirty="0"/>
            </a:p>
          </p:txBody>
        </p:sp>
        <p:sp>
          <p:nvSpPr>
            <p:cNvPr id="4389" name="Line 91"/>
            <p:cNvSpPr>
              <a:spLocks noChangeShapeType="1"/>
            </p:cNvSpPr>
            <p:nvPr/>
          </p:nvSpPr>
          <p:spPr bwMode="auto">
            <a:xfrm flipV="1">
              <a:off x="3155803" y="4527543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98" name="Group 4397"/>
          <p:cNvGrpSpPr/>
          <p:nvPr/>
        </p:nvGrpSpPr>
        <p:grpSpPr>
          <a:xfrm>
            <a:off x="6170143" y="5908804"/>
            <a:ext cx="1371599" cy="507999"/>
            <a:chOff x="3146278" y="4183058"/>
            <a:chExt cx="1371599" cy="507999"/>
          </a:xfrm>
        </p:grpSpPr>
        <p:sp>
          <p:nvSpPr>
            <p:cNvPr id="4399" name="Rectangle 157"/>
            <p:cNvSpPr>
              <a:spLocks noChangeArrowheads="1"/>
            </p:cNvSpPr>
            <p:nvPr/>
          </p:nvSpPr>
          <p:spPr bwMode="auto">
            <a:xfrm>
              <a:off x="3182790" y="4538657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4400" name="Line 91"/>
            <p:cNvSpPr>
              <a:spLocks noChangeShapeType="1"/>
            </p:cNvSpPr>
            <p:nvPr/>
          </p:nvSpPr>
          <p:spPr bwMode="auto">
            <a:xfrm flipV="1">
              <a:off x="3146278" y="4356093"/>
              <a:ext cx="1365101" cy="47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1" name="Freeform 71"/>
            <p:cNvSpPr>
              <a:spLocks/>
            </p:cNvSpPr>
            <p:nvPr/>
          </p:nvSpPr>
          <p:spPr bwMode="auto">
            <a:xfrm>
              <a:off x="3608240" y="4370382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2" name="Freeform 73"/>
            <p:cNvSpPr>
              <a:spLocks/>
            </p:cNvSpPr>
            <p:nvPr/>
          </p:nvSpPr>
          <p:spPr bwMode="auto">
            <a:xfrm>
              <a:off x="3376465" y="4211632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3" name="Text Box 74"/>
            <p:cNvSpPr txBox="1">
              <a:spLocks noChangeArrowheads="1"/>
            </p:cNvSpPr>
            <p:nvPr/>
          </p:nvSpPr>
          <p:spPr bwMode="auto">
            <a:xfrm>
              <a:off x="4163865" y="4268782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4404" name="Rectangle 78"/>
            <p:cNvSpPr>
              <a:spLocks noChangeArrowheads="1"/>
            </p:cNvSpPr>
            <p:nvPr/>
          </p:nvSpPr>
          <p:spPr bwMode="auto">
            <a:xfrm>
              <a:off x="3792390" y="4219569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4405" name="Rectangle 79"/>
            <p:cNvSpPr>
              <a:spLocks noChangeArrowheads="1"/>
            </p:cNvSpPr>
            <p:nvPr/>
          </p:nvSpPr>
          <p:spPr bwMode="auto">
            <a:xfrm>
              <a:off x="3257403" y="4221157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4406" name="Group 81"/>
            <p:cNvGrpSpPr>
              <a:grpSpLocks/>
            </p:cNvGrpSpPr>
            <p:nvPr/>
          </p:nvGrpSpPr>
          <p:grpSpPr bwMode="auto">
            <a:xfrm>
              <a:off x="3482828" y="4391019"/>
              <a:ext cx="144462" cy="114300"/>
              <a:chOff x="104" y="374"/>
              <a:chExt cx="90" cy="55"/>
            </a:xfrm>
          </p:grpSpPr>
          <p:sp>
            <p:nvSpPr>
              <p:cNvPr id="4784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85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4407" name="Freeform 84"/>
            <p:cNvSpPr>
              <a:spLocks/>
            </p:cNvSpPr>
            <p:nvPr/>
          </p:nvSpPr>
          <p:spPr bwMode="auto">
            <a:xfrm>
              <a:off x="3792390" y="4365619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8" name="Rectangle 86"/>
            <p:cNvSpPr>
              <a:spLocks noChangeArrowheads="1"/>
            </p:cNvSpPr>
            <p:nvPr/>
          </p:nvSpPr>
          <p:spPr bwMode="auto">
            <a:xfrm>
              <a:off x="3346303" y="4389432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4533" name="Text Box 89"/>
            <p:cNvSpPr txBox="1">
              <a:spLocks noChangeArrowheads="1"/>
            </p:cNvSpPr>
            <p:nvPr/>
          </p:nvSpPr>
          <p:spPr bwMode="auto">
            <a:xfrm>
              <a:off x="4253679" y="4364225"/>
              <a:ext cx="256480" cy="178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800" dirty="0" smtClean="0"/>
                <a:t>Melee</a:t>
              </a:r>
              <a:endParaRPr lang="en-US" sz="800" dirty="0"/>
            </a:p>
            <a:p>
              <a:pPr algn="ctr" eaLnBrk="1" hangingPunct="1">
                <a:lnSpc>
                  <a:spcPct val="70000"/>
                </a:lnSpc>
              </a:pPr>
              <a:endParaRPr lang="en-US" sz="800" dirty="0"/>
            </a:p>
          </p:txBody>
        </p:sp>
        <p:sp>
          <p:nvSpPr>
            <p:cNvPr id="4534" name="Rectangle 90"/>
            <p:cNvSpPr>
              <a:spLocks noChangeArrowheads="1"/>
            </p:cNvSpPr>
            <p:nvPr/>
          </p:nvSpPr>
          <p:spPr bwMode="auto">
            <a:xfrm>
              <a:off x="3154215" y="4216394"/>
              <a:ext cx="1363662" cy="4746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5" name="Freeform 116"/>
            <p:cNvSpPr>
              <a:spLocks/>
            </p:cNvSpPr>
            <p:nvPr/>
          </p:nvSpPr>
          <p:spPr bwMode="auto">
            <a:xfrm>
              <a:off x="3587603" y="4206869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537" name="Group 4536"/>
            <p:cNvGrpSpPr/>
            <p:nvPr/>
          </p:nvGrpSpPr>
          <p:grpSpPr>
            <a:xfrm>
              <a:off x="3932090" y="4183058"/>
              <a:ext cx="298450" cy="198437"/>
              <a:chOff x="4437063" y="862013"/>
              <a:chExt cx="298450" cy="198437"/>
            </a:xfrm>
          </p:grpSpPr>
          <p:sp>
            <p:nvSpPr>
              <p:cNvPr id="4778" name="Freeform 76"/>
              <p:cNvSpPr>
                <a:spLocks/>
              </p:cNvSpPr>
              <p:nvPr/>
            </p:nvSpPr>
            <p:spPr bwMode="auto">
              <a:xfrm>
                <a:off x="4487863" y="90646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79" name="Text Box 77"/>
              <p:cNvSpPr txBox="1">
                <a:spLocks noChangeArrowheads="1"/>
              </p:cNvSpPr>
              <p:nvPr/>
            </p:nvSpPr>
            <p:spPr bwMode="auto">
              <a:xfrm>
                <a:off x="4437063" y="86201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4780" name="Line 118"/>
              <p:cNvSpPr>
                <a:spLocks noChangeShapeType="1"/>
              </p:cNvSpPr>
              <p:nvPr/>
            </p:nvSpPr>
            <p:spPr bwMode="auto">
              <a:xfrm>
                <a:off x="4473576" y="101441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81" name="Line 119"/>
              <p:cNvSpPr>
                <a:spLocks noChangeShapeType="1"/>
              </p:cNvSpPr>
              <p:nvPr/>
            </p:nvSpPr>
            <p:spPr bwMode="auto">
              <a:xfrm>
                <a:off x="4621213" y="101600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82" name="Line 120"/>
              <p:cNvSpPr>
                <a:spLocks noChangeShapeType="1"/>
              </p:cNvSpPr>
              <p:nvPr/>
            </p:nvSpPr>
            <p:spPr bwMode="auto">
              <a:xfrm flipV="1">
                <a:off x="4592638" y="954088"/>
                <a:ext cx="36513" cy="66675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83" name="Text Box 121"/>
              <p:cNvSpPr txBox="1">
                <a:spLocks noChangeArrowheads="1"/>
              </p:cNvSpPr>
              <p:nvPr/>
            </p:nvSpPr>
            <p:spPr bwMode="auto">
              <a:xfrm>
                <a:off x="4452938" y="86995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4770" name="Text Box 88"/>
            <p:cNvSpPr txBox="1">
              <a:spLocks noChangeArrowheads="1"/>
            </p:cNvSpPr>
            <p:nvPr/>
          </p:nvSpPr>
          <p:spPr bwMode="auto">
            <a:xfrm>
              <a:off x="3792390" y="4551357"/>
              <a:ext cx="570657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dirty="0"/>
                <a:t>Fire</a:t>
              </a:r>
              <a:r>
                <a:rPr lang="en-US" sz="900" dirty="0" smtClean="0"/>
                <a:t>: </a:t>
              </a:r>
              <a:r>
                <a:rPr lang="en-US" sz="900" dirty="0" smtClean="0"/>
                <a:t>  :   , </a:t>
              </a:r>
              <a:r>
                <a:rPr lang="en-US" sz="900" dirty="0" smtClean="0"/>
                <a:t>  </a:t>
              </a:r>
              <a:r>
                <a:rPr lang="en-US" sz="900" dirty="0" smtClean="0"/>
                <a:t>: </a:t>
              </a:r>
              <a:endParaRPr lang="en-US" sz="900" dirty="0"/>
            </a:p>
          </p:txBody>
        </p:sp>
        <p:sp>
          <p:nvSpPr>
            <p:cNvPr id="4771" name="Text Box 165"/>
            <p:cNvSpPr txBox="1">
              <a:spLocks noChangeArrowheads="1"/>
            </p:cNvSpPr>
            <p:nvPr/>
          </p:nvSpPr>
          <p:spPr bwMode="auto">
            <a:xfrm>
              <a:off x="4195766" y="4211633"/>
              <a:ext cx="29036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/>
                <a:t>MV: </a:t>
              </a:r>
              <a:endParaRPr lang="en-US" sz="800" dirty="0"/>
            </a:p>
          </p:txBody>
        </p:sp>
        <p:sp>
          <p:nvSpPr>
            <p:cNvPr id="4772" name="Text Box 166"/>
            <p:cNvSpPr txBox="1">
              <a:spLocks noChangeArrowheads="1"/>
            </p:cNvSpPr>
            <p:nvPr/>
          </p:nvSpPr>
          <p:spPr bwMode="auto">
            <a:xfrm>
              <a:off x="3305028" y="4195757"/>
              <a:ext cx="91916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1 </a:t>
              </a:r>
              <a:r>
                <a:rPr lang="en-US" sz="1000" b="1" dirty="0" smtClean="0"/>
                <a:t>0</a:t>
              </a:r>
              <a:endParaRPr lang="en-US" sz="1000" b="1" dirty="0"/>
            </a:p>
          </p:txBody>
        </p:sp>
        <p:sp>
          <p:nvSpPr>
            <p:cNvPr id="4773" name="Striped Right Arrow 4772"/>
            <p:cNvSpPr/>
            <p:nvPr/>
          </p:nvSpPr>
          <p:spPr>
            <a:xfrm rot="16200000">
              <a:off x="4034484" y="4323550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74" name="Delay 4773"/>
            <p:cNvSpPr/>
            <p:nvPr/>
          </p:nvSpPr>
          <p:spPr>
            <a:xfrm rot="5400000">
              <a:off x="3153422" y="4229888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75" name="Notched Right Arrow 4774"/>
            <p:cNvSpPr/>
            <p:nvPr/>
          </p:nvSpPr>
          <p:spPr>
            <a:xfrm>
              <a:off x="3168503" y="4356094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4776" name="Text Box 173"/>
            <p:cNvSpPr txBox="1">
              <a:spLocks noChangeArrowheads="1"/>
            </p:cNvSpPr>
            <p:nvPr/>
          </p:nvSpPr>
          <p:spPr bwMode="auto">
            <a:xfrm>
              <a:off x="3387578" y="4359269"/>
              <a:ext cx="81045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+3</a:t>
              </a:r>
              <a:endParaRPr lang="en-US" sz="1000" b="1" dirty="0"/>
            </a:p>
          </p:txBody>
        </p:sp>
        <p:sp>
          <p:nvSpPr>
            <p:cNvPr id="4777" name="Line 91"/>
            <p:cNvSpPr>
              <a:spLocks noChangeShapeType="1"/>
            </p:cNvSpPr>
            <p:nvPr/>
          </p:nvSpPr>
          <p:spPr bwMode="auto">
            <a:xfrm flipV="1">
              <a:off x="3155803" y="4527543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86" name="Group 4785"/>
          <p:cNvGrpSpPr/>
          <p:nvPr/>
        </p:nvGrpSpPr>
        <p:grpSpPr>
          <a:xfrm>
            <a:off x="6171642" y="5434628"/>
            <a:ext cx="1371599" cy="507999"/>
            <a:chOff x="3146278" y="4183058"/>
            <a:chExt cx="1371599" cy="507999"/>
          </a:xfrm>
        </p:grpSpPr>
        <p:sp>
          <p:nvSpPr>
            <p:cNvPr id="4787" name="Rectangle 157"/>
            <p:cNvSpPr>
              <a:spLocks noChangeArrowheads="1"/>
            </p:cNvSpPr>
            <p:nvPr/>
          </p:nvSpPr>
          <p:spPr bwMode="auto">
            <a:xfrm>
              <a:off x="3182790" y="4538657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4788" name="Line 91"/>
            <p:cNvSpPr>
              <a:spLocks noChangeShapeType="1"/>
            </p:cNvSpPr>
            <p:nvPr/>
          </p:nvSpPr>
          <p:spPr bwMode="auto">
            <a:xfrm flipV="1">
              <a:off x="3146278" y="4356093"/>
              <a:ext cx="1365101" cy="47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89" name="Freeform 71"/>
            <p:cNvSpPr>
              <a:spLocks/>
            </p:cNvSpPr>
            <p:nvPr/>
          </p:nvSpPr>
          <p:spPr bwMode="auto">
            <a:xfrm>
              <a:off x="3608240" y="4370382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91" name="Freeform 73"/>
            <p:cNvSpPr>
              <a:spLocks/>
            </p:cNvSpPr>
            <p:nvPr/>
          </p:nvSpPr>
          <p:spPr bwMode="auto">
            <a:xfrm>
              <a:off x="3376465" y="4211632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92" name="Text Box 74"/>
            <p:cNvSpPr txBox="1">
              <a:spLocks noChangeArrowheads="1"/>
            </p:cNvSpPr>
            <p:nvPr/>
          </p:nvSpPr>
          <p:spPr bwMode="auto">
            <a:xfrm>
              <a:off x="4163865" y="4268782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4793" name="Rectangle 78"/>
            <p:cNvSpPr>
              <a:spLocks noChangeArrowheads="1"/>
            </p:cNvSpPr>
            <p:nvPr/>
          </p:nvSpPr>
          <p:spPr bwMode="auto">
            <a:xfrm>
              <a:off x="3792390" y="4219569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4794" name="Rectangle 79"/>
            <p:cNvSpPr>
              <a:spLocks noChangeArrowheads="1"/>
            </p:cNvSpPr>
            <p:nvPr/>
          </p:nvSpPr>
          <p:spPr bwMode="auto">
            <a:xfrm>
              <a:off x="3257403" y="4221157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4795" name="Group 81"/>
            <p:cNvGrpSpPr>
              <a:grpSpLocks/>
            </p:cNvGrpSpPr>
            <p:nvPr/>
          </p:nvGrpSpPr>
          <p:grpSpPr bwMode="auto">
            <a:xfrm>
              <a:off x="3482828" y="4391019"/>
              <a:ext cx="144462" cy="114300"/>
              <a:chOff x="104" y="374"/>
              <a:chExt cx="90" cy="55"/>
            </a:xfrm>
          </p:grpSpPr>
          <p:sp>
            <p:nvSpPr>
              <p:cNvPr id="4816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7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4796" name="Freeform 84"/>
            <p:cNvSpPr>
              <a:spLocks/>
            </p:cNvSpPr>
            <p:nvPr/>
          </p:nvSpPr>
          <p:spPr bwMode="auto">
            <a:xfrm>
              <a:off x="3792390" y="4365619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97" name="Rectangle 86"/>
            <p:cNvSpPr>
              <a:spLocks noChangeArrowheads="1"/>
            </p:cNvSpPr>
            <p:nvPr/>
          </p:nvSpPr>
          <p:spPr bwMode="auto">
            <a:xfrm>
              <a:off x="3346303" y="4389432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4798" name="Text Box 89"/>
            <p:cNvSpPr txBox="1">
              <a:spLocks noChangeArrowheads="1"/>
            </p:cNvSpPr>
            <p:nvPr/>
          </p:nvSpPr>
          <p:spPr bwMode="auto">
            <a:xfrm>
              <a:off x="4253679" y="4364225"/>
              <a:ext cx="256480" cy="178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800" dirty="0" smtClean="0"/>
                <a:t>Melee</a:t>
              </a:r>
              <a:endParaRPr lang="en-US" sz="800" dirty="0"/>
            </a:p>
            <a:p>
              <a:pPr algn="ctr" eaLnBrk="1" hangingPunct="1">
                <a:lnSpc>
                  <a:spcPct val="70000"/>
                </a:lnSpc>
              </a:pPr>
              <a:endParaRPr lang="en-US" sz="800" dirty="0"/>
            </a:p>
          </p:txBody>
        </p:sp>
        <p:sp>
          <p:nvSpPr>
            <p:cNvPr id="4799" name="Rectangle 90"/>
            <p:cNvSpPr>
              <a:spLocks noChangeArrowheads="1"/>
            </p:cNvSpPr>
            <p:nvPr/>
          </p:nvSpPr>
          <p:spPr bwMode="auto">
            <a:xfrm>
              <a:off x="3154215" y="4216394"/>
              <a:ext cx="1363662" cy="4746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00" name="Freeform 116"/>
            <p:cNvSpPr>
              <a:spLocks/>
            </p:cNvSpPr>
            <p:nvPr/>
          </p:nvSpPr>
          <p:spPr bwMode="auto">
            <a:xfrm>
              <a:off x="3587603" y="4206869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01" name="Group 4800"/>
            <p:cNvGrpSpPr/>
            <p:nvPr/>
          </p:nvGrpSpPr>
          <p:grpSpPr>
            <a:xfrm>
              <a:off x="3932090" y="4183058"/>
              <a:ext cx="298450" cy="198437"/>
              <a:chOff x="4437063" y="862013"/>
              <a:chExt cx="298450" cy="198437"/>
            </a:xfrm>
          </p:grpSpPr>
          <p:sp>
            <p:nvSpPr>
              <p:cNvPr id="4810" name="Freeform 76"/>
              <p:cNvSpPr>
                <a:spLocks/>
              </p:cNvSpPr>
              <p:nvPr/>
            </p:nvSpPr>
            <p:spPr bwMode="auto">
              <a:xfrm>
                <a:off x="4487863" y="90646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1" name="Text Box 77"/>
              <p:cNvSpPr txBox="1">
                <a:spLocks noChangeArrowheads="1"/>
              </p:cNvSpPr>
              <p:nvPr/>
            </p:nvSpPr>
            <p:spPr bwMode="auto">
              <a:xfrm>
                <a:off x="4437063" y="86201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4812" name="Line 118"/>
              <p:cNvSpPr>
                <a:spLocks noChangeShapeType="1"/>
              </p:cNvSpPr>
              <p:nvPr/>
            </p:nvSpPr>
            <p:spPr bwMode="auto">
              <a:xfrm>
                <a:off x="4473576" y="101441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3" name="Line 119"/>
              <p:cNvSpPr>
                <a:spLocks noChangeShapeType="1"/>
              </p:cNvSpPr>
              <p:nvPr/>
            </p:nvSpPr>
            <p:spPr bwMode="auto">
              <a:xfrm>
                <a:off x="4621213" y="101600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4" name="Line 120"/>
              <p:cNvSpPr>
                <a:spLocks noChangeShapeType="1"/>
              </p:cNvSpPr>
              <p:nvPr/>
            </p:nvSpPr>
            <p:spPr bwMode="auto">
              <a:xfrm flipV="1">
                <a:off x="4592638" y="954088"/>
                <a:ext cx="36513" cy="66675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5" name="Text Box 121"/>
              <p:cNvSpPr txBox="1">
                <a:spLocks noChangeArrowheads="1"/>
              </p:cNvSpPr>
              <p:nvPr/>
            </p:nvSpPr>
            <p:spPr bwMode="auto">
              <a:xfrm>
                <a:off x="4452938" y="86995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4802" name="Text Box 88"/>
            <p:cNvSpPr txBox="1">
              <a:spLocks noChangeArrowheads="1"/>
            </p:cNvSpPr>
            <p:nvPr/>
          </p:nvSpPr>
          <p:spPr bwMode="auto">
            <a:xfrm>
              <a:off x="3792390" y="4551357"/>
              <a:ext cx="570657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dirty="0"/>
                <a:t>Fire</a:t>
              </a:r>
              <a:r>
                <a:rPr lang="en-US" sz="900" dirty="0" smtClean="0"/>
                <a:t>: </a:t>
              </a:r>
              <a:r>
                <a:rPr lang="en-US" sz="900" dirty="0" smtClean="0"/>
                <a:t>  :   , </a:t>
              </a:r>
              <a:r>
                <a:rPr lang="en-US" sz="900" dirty="0" smtClean="0"/>
                <a:t>  </a:t>
              </a:r>
              <a:r>
                <a:rPr lang="en-US" sz="900" dirty="0" smtClean="0"/>
                <a:t>: </a:t>
              </a:r>
              <a:endParaRPr lang="en-US" sz="900" dirty="0"/>
            </a:p>
          </p:txBody>
        </p:sp>
        <p:sp>
          <p:nvSpPr>
            <p:cNvPr id="4803" name="Text Box 165"/>
            <p:cNvSpPr txBox="1">
              <a:spLocks noChangeArrowheads="1"/>
            </p:cNvSpPr>
            <p:nvPr/>
          </p:nvSpPr>
          <p:spPr bwMode="auto">
            <a:xfrm>
              <a:off x="4195766" y="4211633"/>
              <a:ext cx="29036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/>
                <a:t>MV: </a:t>
              </a:r>
              <a:endParaRPr lang="en-US" sz="800" dirty="0"/>
            </a:p>
          </p:txBody>
        </p:sp>
        <p:sp>
          <p:nvSpPr>
            <p:cNvPr id="4804" name="Text Box 166"/>
            <p:cNvSpPr txBox="1">
              <a:spLocks noChangeArrowheads="1"/>
            </p:cNvSpPr>
            <p:nvPr/>
          </p:nvSpPr>
          <p:spPr bwMode="auto">
            <a:xfrm>
              <a:off x="3305028" y="4195757"/>
              <a:ext cx="91916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1 </a:t>
              </a:r>
              <a:r>
                <a:rPr lang="en-US" sz="1000" b="1" dirty="0" smtClean="0"/>
                <a:t>0</a:t>
              </a:r>
              <a:endParaRPr lang="en-US" sz="1000" b="1" dirty="0"/>
            </a:p>
          </p:txBody>
        </p:sp>
        <p:sp>
          <p:nvSpPr>
            <p:cNvPr id="4805" name="Striped Right Arrow 4804"/>
            <p:cNvSpPr/>
            <p:nvPr/>
          </p:nvSpPr>
          <p:spPr>
            <a:xfrm rot="16200000">
              <a:off x="4034484" y="4323550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06" name="Delay 4805"/>
            <p:cNvSpPr/>
            <p:nvPr/>
          </p:nvSpPr>
          <p:spPr>
            <a:xfrm rot="5400000">
              <a:off x="3153422" y="4229888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07" name="Notched Right Arrow 4806"/>
            <p:cNvSpPr/>
            <p:nvPr/>
          </p:nvSpPr>
          <p:spPr>
            <a:xfrm>
              <a:off x="3168503" y="4356094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4808" name="Text Box 173"/>
            <p:cNvSpPr txBox="1">
              <a:spLocks noChangeArrowheads="1"/>
            </p:cNvSpPr>
            <p:nvPr/>
          </p:nvSpPr>
          <p:spPr bwMode="auto">
            <a:xfrm>
              <a:off x="3387578" y="4359269"/>
              <a:ext cx="81045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+3</a:t>
              </a:r>
              <a:endParaRPr lang="en-US" sz="1000" b="1" dirty="0"/>
            </a:p>
          </p:txBody>
        </p:sp>
        <p:sp>
          <p:nvSpPr>
            <p:cNvPr id="4809" name="Line 91"/>
            <p:cNvSpPr>
              <a:spLocks noChangeShapeType="1"/>
            </p:cNvSpPr>
            <p:nvPr/>
          </p:nvSpPr>
          <p:spPr bwMode="auto">
            <a:xfrm flipV="1">
              <a:off x="3155803" y="4527543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18" name="Group 4817"/>
          <p:cNvGrpSpPr/>
          <p:nvPr/>
        </p:nvGrpSpPr>
        <p:grpSpPr>
          <a:xfrm>
            <a:off x="3429295" y="5517178"/>
            <a:ext cx="2745433" cy="339724"/>
            <a:chOff x="5724175" y="1247775"/>
            <a:chExt cx="2745433" cy="339724"/>
          </a:xfrm>
        </p:grpSpPr>
        <p:sp>
          <p:nvSpPr>
            <p:cNvPr id="4819" name="Rectangle 157"/>
            <p:cNvSpPr>
              <a:spLocks noChangeArrowheads="1"/>
            </p:cNvSpPr>
            <p:nvPr/>
          </p:nvSpPr>
          <p:spPr bwMode="auto">
            <a:xfrm>
              <a:off x="7103712" y="1277937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4820" name="Line 91"/>
            <p:cNvSpPr>
              <a:spLocks noChangeShapeType="1"/>
            </p:cNvSpPr>
            <p:nvPr/>
          </p:nvSpPr>
          <p:spPr bwMode="auto">
            <a:xfrm>
              <a:off x="5724175" y="1419225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21" name="Freeform 71"/>
            <p:cNvSpPr>
              <a:spLocks/>
            </p:cNvSpPr>
            <p:nvPr/>
          </p:nvSpPr>
          <p:spPr bwMode="auto">
            <a:xfrm>
              <a:off x="6198837" y="1428750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22" name="Freeform 73"/>
            <p:cNvSpPr>
              <a:spLocks/>
            </p:cNvSpPr>
            <p:nvPr/>
          </p:nvSpPr>
          <p:spPr bwMode="auto">
            <a:xfrm>
              <a:off x="5986112" y="1270000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23" name="Text Box 74"/>
            <p:cNvSpPr txBox="1">
              <a:spLocks noChangeArrowheads="1"/>
            </p:cNvSpPr>
            <p:nvPr/>
          </p:nvSpPr>
          <p:spPr bwMode="auto">
            <a:xfrm>
              <a:off x="6754462" y="1327150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4824" name="Rectangle 78"/>
            <p:cNvSpPr>
              <a:spLocks noChangeArrowheads="1"/>
            </p:cNvSpPr>
            <p:nvPr/>
          </p:nvSpPr>
          <p:spPr bwMode="auto">
            <a:xfrm>
              <a:off x="6402037" y="1277937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7F7F7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4825" name="Rectangle 79"/>
            <p:cNvSpPr>
              <a:spLocks noChangeArrowheads="1"/>
            </p:cNvSpPr>
            <p:nvPr/>
          </p:nvSpPr>
          <p:spPr bwMode="auto">
            <a:xfrm>
              <a:off x="5867050" y="127952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4826" name="Group 81"/>
            <p:cNvGrpSpPr>
              <a:grpSpLocks/>
            </p:cNvGrpSpPr>
            <p:nvPr/>
          </p:nvGrpSpPr>
          <p:grpSpPr bwMode="auto">
            <a:xfrm>
              <a:off x="6073425" y="1449387"/>
              <a:ext cx="144462" cy="114300"/>
              <a:chOff x="104" y="374"/>
              <a:chExt cx="90" cy="55"/>
            </a:xfrm>
          </p:grpSpPr>
          <p:sp>
            <p:nvSpPr>
              <p:cNvPr id="4865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66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4827" name="Freeform 84"/>
            <p:cNvSpPr>
              <a:spLocks/>
            </p:cNvSpPr>
            <p:nvPr/>
          </p:nvSpPr>
          <p:spPr bwMode="auto">
            <a:xfrm>
              <a:off x="6382987" y="1423987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28" name="Rectangle 86"/>
            <p:cNvSpPr>
              <a:spLocks noChangeArrowheads="1"/>
            </p:cNvSpPr>
            <p:nvPr/>
          </p:nvSpPr>
          <p:spPr bwMode="auto">
            <a:xfrm>
              <a:off x="5936900" y="14478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4829" name="Text Box 89"/>
            <p:cNvSpPr txBox="1">
              <a:spLocks noChangeArrowheads="1"/>
            </p:cNvSpPr>
            <p:nvPr/>
          </p:nvSpPr>
          <p:spPr bwMode="auto">
            <a:xfrm>
              <a:off x="7614887" y="1436687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4830" name="Rectangle 90"/>
            <p:cNvSpPr>
              <a:spLocks noChangeArrowheads="1"/>
            </p:cNvSpPr>
            <p:nvPr/>
          </p:nvSpPr>
          <p:spPr bwMode="auto">
            <a:xfrm>
              <a:off x="5732112" y="1274762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31" name="Line 92"/>
            <p:cNvSpPr>
              <a:spLocks noChangeShapeType="1"/>
            </p:cNvSpPr>
            <p:nvPr/>
          </p:nvSpPr>
          <p:spPr bwMode="auto">
            <a:xfrm>
              <a:off x="7737125" y="1277937"/>
              <a:ext cx="0" cy="138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32" name="Freeform 116"/>
            <p:cNvSpPr>
              <a:spLocks/>
            </p:cNvSpPr>
            <p:nvPr/>
          </p:nvSpPr>
          <p:spPr bwMode="auto">
            <a:xfrm>
              <a:off x="6197250" y="1265237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33" name="Group 4832"/>
            <p:cNvGrpSpPr/>
            <p:nvPr/>
          </p:nvGrpSpPr>
          <p:grpSpPr>
            <a:xfrm>
              <a:off x="6549675" y="1247775"/>
              <a:ext cx="298450" cy="198437"/>
              <a:chOff x="1643063" y="830263"/>
              <a:chExt cx="298450" cy="198437"/>
            </a:xfrm>
          </p:grpSpPr>
          <p:sp>
            <p:nvSpPr>
              <p:cNvPr id="4859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60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4861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62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63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64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4834" name="Rectangle 148"/>
            <p:cNvSpPr>
              <a:spLocks noChangeArrowheads="1"/>
            </p:cNvSpPr>
            <p:nvPr/>
          </p:nvSpPr>
          <p:spPr bwMode="auto">
            <a:xfrm>
              <a:off x="7832375" y="1439862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35" name="Rectangle 149"/>
            <p:cNvSpPr>
              <a:spLocks noChangeArrowheads="1"/>
            </p:cNvSpPr>
            <p:nvPr/>
          </p:nvSpPr>
          <p:spPr bwMode="auto">
            <a:xfrm>
              <a:off x="7965725" y="1444625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836" name="Group 152"/>
            <p:cNvGrpSpPr>
              <a:grpSpLocks/>
            </p:cNvGrpSpPr>
            <p:nvPr/>
          </p:nvGrpSpPr>
          <p:grpSpPr bwMode="auto">
            <a:xfrm>
              <a:off x="8329262" y="1443037"/>
              <a:ext cx="123825" cy="119063"/>
              <a:chOff x="951" y="803"/>
              <a:chExt cx="78" cy="75"/>
            </a:xfrm>
          </p:grpSpPr>
          <p:sp>
            <p:nvSpPr>
              <p:cNvPr id="4857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58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37" name="Text Box 88"/>
            <p:cNvSpPr txBox="1">
              <a:spLocks noChangeArrowheads="1"/>
            </p:cNvSpPr>
            <p:nvPr/>
          </p:nvSpPr>
          <p:spPr bwMode="auto">
            <a:xfrm>
              <a:off x="7754587" y="1268412"/>
              <a:ext cx="599511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dirty="0"/>
                <a:t>Fire</a:t>
              </a:r>
              <a:r>
                <a:rPr lang="en-US" sz="900" dirty="0" smtClean="0"/>
                <a:t>:  </a:t>
              </a:r>
              <a:r>
                <a:rPr lang="en-US" sz="900" dirty="0" smtClean="0"/>
                <a:t>  :   ,   :  </a:t>
              </a:r>
              <a:endParaRPr lang="en-US" sz="900" dirty="0"/>
            </a:p>
          </p:txBody>
        </p:sp>
        <p:sp>
          <p:nvSpPr>
            <p:cNvPr id="4838" name="Rectangle 158"/>
            <p:cNvSpPr>
              <a:spLocks noChangeArrowheads="1"/>
            </p:cNvSpPr>
            <p:nvPr/>
          </p:nvSpPr>
          <p:spPr bwMode="auto">
            <a:xfrm>
              <a:off x="7249762" y="1447800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4839" name="Rectangle 159"/>
            <p:cNvSpPr>
              <a:spLocks noChangeArrowheads="1"/>
            </p:cNvSpPr>
            <p:nvPr/>
          </p:nvSpPr>
          <p:spPr bwMode="auto">
            <a:xfrm>
              <a:off x="7383112" y="1444625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840" name="Group 168"/>
            <p:cNvGrpSpPr>
              <a:grpSpLocks/>
            </p:cNvGrpSpPr>
            <p:nvPr/>
          </p:nvGrpSpPr>
          <p:grpSpPr bwMode="auto">
            <a:xfrm>
              <a:off x="6859237" y="1282700"/>
              <a:ext cx="184150" cy="131762"/>
              <a:chOff x="1057" y="855"/>
              <a:chExt cx="116" cy="83"/>
            </a:xfrm>
          </p:grpSpPr>
          <p:sp>
            <p:nvSpPr>
              <p:cNvPr id="4853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54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55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56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41" name="Text Box 165"/>
            <p:cNvSpPr txBox="1">
              <a:spLocks noChangeArrowheads="1"/>
            </p:cNvSpPr>
            <p:nvPr/>
          </p:nvSpPr>
          <p:spPr bwMode="auto">
            <a:xfrm>
              <a:off x="7100538" y="1444624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4842" name="Text Box 166"/>
            <p:cNvSpPr txBox="1">
              <a:spLocks noChangeArrowheads="1"/>
            </p:cNvSpPr>
            <p:nvPr/>
          </p:nvSpPr>
          <p:spPr bwMode="auto">
            <a:xfrm>
              <a:off x="5905741" y="1254323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0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4843" name="Rectangle 172"/>
            <p:cNvSpPr>
              <a:spLocks noChangeArrowheads="1"/>
            </p:cNvSpPr>
            <p:nvPr/>
          </p:nvSpPr>
          <p:spPr bwMode="auto">
            <a:xfrm>
              <a:off x="6624287" y="1441450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4844" name="Striped Right Arrow 4843"/>
            <p:cNvSpPr/>
            <p:nvPr/>
          </p:nvSpPr>
          <p:spPr>
            <a:xfrm rot="16200000">
              <a:off x="6802881" y="1381918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45" name="Delay 4844"/>
            <p:cNvSpPr/>
            <p:nvPr/>
          </p:nvSpPr>
          <p:spPr>
            <a:xfrm rot="5400000">
              <a:off x="5744019" y="1288256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46" name="Notched Right Arrow 4845"/>
            <p:cNvSpPr/>
            <p:nvPr/>
          </p:nvSpPr>
          <p:spPr>
            <a:xfrm>
              <a:off x="5759100" y="1414462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4847" name="Line 92"/>
            <p:cNvSpPr>
              <a:spLocks noChangeShapeType="1"/>
            </p:cNvSpPr>
            <p:nvPr/>
          </p:nvSpPr>
          <p:spPr bwMode="auto">
            <a:xfrm>
              <a:off x="7098950" y="1287462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48" name="Text Box 173"/>
            <p:cNvSpPr txBox="1">
              <a:spLocks noChangeArrowheads="1"/>
            </p:cNvSpPr>
            <p:nvPr/>
          </p:nvSpPr>
          <p:spPr bwMode="auto">
            <a:xfrm>
              <a:off x="5982586" y="1424860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 </a:t>
              </a:r>
              <a:r>
                <a:rPr lang="en-US" sz="1000" b="1" dirty="0" smtClean="0"/>
                <a:t>  </a:t>
              </a:r>
              <a:r>
                <a:rPr lang="en-US" sz="1000" b="1" dirty="0" smtClean="0"/>
                <a:t>+3  +3</a:t>
              </a:r>
              <a:endParaRPr lang="en-US" sz="1000" b="1" dirty="0"/>
            </a:p>
          </p:txBody>
        </p:sp>
        <p:sp>
          <p:nvSpPr>
            <p:cNvPr id="4849" name="Text Box 167"/>
            <p:cNvSpPr txBox="1">
              <a:spLocks noChangeArrowheads="1"/>
            </p:cNvSpPr>
            <p:nvPr/>
          </p:nvSpPr>
          <p:spPr bwMode="auto">
            <a:xfrm>
              <a:off x="7238650" y="1422400"/>
              <a:ext cx="273400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700" b="1" dirty="0" smtClean="0"/>
                <a:t>  </a:t>
              </a:r>
              <a:endParaRPr lang="en-US" sz="1000" b="1" dirty="0"/>
            </a:p>
          </p:txBody>
        </p:sp>
        <p:sp>
          <p:nvSpPr>
            <p:cNvPr id="4850" name="Text Box 155"/>
            <p:cNvSpPr txBox="1">
              <a:spLocks noChangeArrowheads="1"/>
            </p:cNvSpPr>
            <p:nvPr/>
          </p:nvSpPr>
          <p:spPr bwMode="auto">
            <a:xfrm>
              <a:off x="7864125" y="1419224"/>
              <a:ext cx="60548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 smtClean="0"/>
                <a:t>          </a:t>
              </a:r>
              <a:endParaRPr lang="en-US" sz="1000" b="1" dirty="0"/>
            </a:p>
          </p:txBody>
        </p:sp>
        <p:sp>
          <p:nvSpPr>
            <p:cNvPr id="4851" name="Line 92"/>
            <p:cNvSpPr>
              <a:spLocks noChangeShapeType="1"/>
            </p:cNvSpPr>
            <p:nvPr/>
          </p:nvSpPr>
          <p:spPr bwMode="auto">
            <a:xfrm flipH="1">
              <a:off x="7594896" y="1423987"/>
              <a:ext cx="282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52" name="Text Box 89"/>
            <p:cNvSpPr txBox="1">
              <a:spLocks noChangeArrowheads="1"/>
            </p:cNvSpPr>
            <p:nvPr/>
          </p:nvSpPr>
          <p:spPr bwMode="auto">
            <a:xfrm>
              <a:off x="8222560" y="1429850"/>
              <a:ext cx="87652" cy="92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 smtClean="0"/>
                <a:t>vs.</a:t>
              </a:r>
              <a:endParaRPr lang="en-US" sz="600" dirty="0"/>
            </a:p>
          </p:txBody>
        </p:sp>
      </p:grpSp>
      <p:grpSp>
        <p:nvGrpSpPr>
          <p:cNvPr id="4867" name="Group 4866"/>
          <p:cNvGrpSpPr/>
          <p:nvPr/>
        </p:nvGrpSpPr>
        <p:grpSpPr>
          <a:xfrm>
            <a:off x="3430774" y="4585846"/>
            <a:ext cx="2745433" cy="339724"/>
            <a:chOff x="5724175" y="1247775"/>
            <a:chExt cx="2745433" cy="339724"/>
          </a:xfrm>
        </p:grpSpPr>
        <p:sp>
          <p:nvSpPr>
            <p:cNvPr id="4868" name="Rectangle 157"/>
            <p:cNvSpPr>
              <a:spLocks noChangeArrowheads="1"/>
            </p:cNvSpPr>
            <p:nvPr/>
          </p:nvSpPr>
          <p:spPr bwMode="auto">
            <a:xfrm>
              <a:off x="7103712" y="1277937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4869" name="Line 91"/>
            <p:cNvSpPr>
              <a:spLocks noChangeShapeType="1"/>
            </p:cNvSpPr>
            <p:nvPr/>
          </p:nvSpPr>
          <p:spPr bwMode="auto">
            <a:xfrm>
              <a:off x="5724175" y="1419225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70" name="Freeform 71"/>
            <p:cNvSpPr>
              <a:spLocks/>
            </p:cNvSpPr>
            <p:nvPr/>
          </p:nvSpPr>
          <p:spPr bwMode="auto">
            <a:xfrm>
              <a:off x="6198837" y="1428750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71" name="Freeform 73"/>
            <p:cNvSpPr>
              <a:spLocks/>
            </p:cNvSpPr>
            <p:nvPr/>
          </p:nvSpPr>
          <p:spPr bwMode="auto">
            <a:xfrm>
              <a:off x="5986112" y="1270000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72" name="Text Box 74"/>
            <p:cNvSpPr txBox="1">
              <a:spLocks noChangeArrowheads="1"/>
            </p:cNvSpPr>
            <p:nvPr/>
          </p:nvSpPr>
          <p:spPr bwMode="auto">
            <a:xfrm>
              <a:off x="6754462" y="1327150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4873" name="Rectangle 78"/>
            <p:cNvSpPr>
              <a:spLocks noChangeArrowheads="1"/>
            </p:cNvSpPr>
            <p:nvPr/>
          </p:nvSpPr>
          <p:spPr bwMode="auto">
            <a:xfrm>
              <a:off x="6402037" y="1277937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7F7F7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4874" name="Rectangle 79"/>
            <p:cNvSpPr>
              <a:spLocks noChangeArrowheads="1"/>
            </p:cNvSpPr>
            <p:nvPr/>
          </p:nvSpPr>
          <p:spPr bwMode="auto">
            <a:xfrm>
              <a:off x="5867050" y="127952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4875" name="Group 81"/>
            <p:cNvGrpSpPr>
              <a:grpSpLocks/>
            </p:cNvGrpSpPr>
            <p:nvPr/>
          </p:nvGrpSpPr>
          <p:grpSpPr bwMode="auto">
            <a:xfrm>
              <a:off x="6073425" y="1449387"/>
              <a:ext cx="144462" cy="114300"/>
              <a:chOff x="104" y="374"/>
              <a:chExt cx="90" cy="55"/>
            </a:xfrm>
          </p:grpSpPr>
          <p:sp>
            <p:nvSpPr>
              <p:cNvPr id="4914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5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4876" name="Freeform 84"/>
            <p:cNvSpPr>
              <a:spLocks/>
            </p:cNvSpPr>
            <p:nvPr/>
          </p:nvSpPr>
          <p:spPr bwMode="auto">
            <a:xfrm>
              <a:off x="6382987" y="1423987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77" name="Rectangle 86"/>
            <p:cNvSpPr>
              <a:spLocks noChangeArrowheads="1"/>
            </p:cNvSpPr>
            <p:nvPr/>
          </p:nvSpPr>
          <p:spPr bwMode="auto">
            <a:xfrm>
              <a:off x="5936900" y="14478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4878" name="Text Box 89"/>
            <p:cNvSpPr txBox="1">
              <a:spLocks noChangeArrowheads="1"/>
            </p:cNvSpPr>
            <p:nvPr/>
          </p:nvSpPr>
          <p:spPr bwMode="auto">
            <a:xfrm>
              <a:off x="7614887" y="1436687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4879" name="Rectangle 90"/>
            <p:cNvSpPr>
              <a:spLocks noChangeArrowheads="1"/>
            </p:cNvSpPr>
            <p:nvPr/>
          </p:nvSpPr>
          <p:spPr bwMode="auto">
            <a:xfrm>
              <a:off x="5732112" y="1274762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80" name="Line 92"/>
            <p:cNvSpPr>
              <a:spLocks noChangeShapeType="1"/>
            </p:cNvSpPr>
            <p:nvPr/>
          </p:nvSpPr>
          <p:spPr bwMode="auto">
            <a:xfrm>
              <a:off x="7737125" y="1277937"/>
              <a:ext cx="0" cy="138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81" name="Freeform 116"/>
            <p:cNvSpPr>
              <a:spLocks/>
            </p:cNvSpPr>
            <p:nvPr/>
          </p:nvSpPr>
          <p:spPr bwMode="auto">
            <a:xfrm>
              <a:off x="6197250" y="1265237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82" name="Group 4881"/>
            <p:cNvGrpSpPr/>
            <p:nvPr/>
          </p:nvGrpSpPr>
          <p:grpSpPr>
            <a:xfrm>
              <a:off x="6549675" y="1247775"/>
              <a:ext cx="298450" cy="198437"/>
              <a:chOff x="1643063" y="830263"/>
              <a:chExt cx="298450" cy="198437"/>
            </a:xfrm>
          </p:grpSpPr>
          <p:sp>
            <p:nvSpPr>
              <p:cNvPr id="4908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09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4910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1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2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3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4883" name="Rectangle 148"/>
            <p:cNvSpPr>
              <a:spLocks noChangeArrowheads="1"/>
            </p:cNvSpPr>
            <p:nvPr/>
          </p:nvSpPr>
          <p:spPr bwMode="auto">
            <a:xfrm>
              <a:off x="7832375" y="1439862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84" name="Rectangle 149"/>
            <p:cNvSpPr>
              <a:spLocks noChangeArrowheads="1"/>
            </p:cNvSpPr>
            <p:nvPr/>
          </p:nvSpPr>
          <p:spPr bwMode="auto">
            <a:xfrm>
              <a:off x="7965725" y="1444625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885" name="Group 152"/>
            <p:cNvGrpSpPr>
              <a:grpSpLocks/>
            </p:cNvGrpSpPr>
            <p:nvPr/>
          </p:nvGrpSpPr>
          <p:grpSpPr bwMode="auto">
            <a:xfrm>
              <a:off x="8329262" y="1443037"/>
              <a:ext cx="123825" cy="119063"/>
              <a:chOff x="951" y="803"/>
              <a:chExt cx="78" cy="75"/>
            </a:xfrm>
          </p:grpSpPr>
          <p:sp>
            <p:nvSpPr>
              <p:cNvPr id="4906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07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86" name="Text Box 88"/>
            <p:cNvSpPr txBox="1">
              <a:spLocks noChangeArrowheads="1"/>
            </p:cNvSpPr>
            <p:nvPr/>
          </p:nvSpPr>
          <p:spPr bwMode="auto">
            <a:xfrm>
              <a:off x="7754587" y="1268412"/>
              <a:ext cx="599511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dirty="0"/>
                <a:t>Fire</a:t>
              </a:r>
              <a:r>
                <a:rPr lang="en-US" sz="900" dirty="0" smtClean="0"/>
                <a:t>:  </a:t>
              </a:r>
              <a:r>
                <a:rPr lang="en-US" sz="900" dirty="0" smtClean="0"/>
                <a:t>  :   ,   :  </a:t>
              </a:r>
              <a:endParaRPr lang="en-US" sz="900" dirty="0"/>
            </a:p>
          </p:txBody>
        </p:sp>
        <p:sp>
          <p:nvSpPr>
            <p:cNvPr id="4887" name="Rectangle 158"/>
            <p:cNvSpPr>
              <a:spLocks noChangeArrowheads="1"/>
            </p:cNvSpPr>
            <p:nvPr/>
          </p:nvSpPr>
          <p:spPr bwMode="auto">
            <a:xfrm>
              <a:off x="7249762" y="1447800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4888" name="Rectangle 159"/>
            <p:cNvSpPr>
              <a:spLocks noChangeArrowheads="1"/>
            </p:cNvSpPr>
            <p:nvPr/>
          </p:nvSpPr>
          <p:spPr bwMode="auto">
            <a:xfrm>
              <a:off x="7383112" y="1444625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889" name="Group 168"/>
            <p:cNvGrpSpPr>
              <a:grpSpLocks/>
            </p:cNvGrpSpPr>
            <p:nvPr/>
          </p:nvGrpSpPr>
          <p:grpSpPr bwMode="auto">
            <a:xfrm>
              <a:off x="6859237" y="1282700"/>
              <a:ext cx="184150" cy="131762"/>
              <a:chOff x="1057" y="855"/>
              <a:chExt cx="116" cy="83"/>
            </a:xfrm>
          </p:grpSpPr>
          <p:sp>
            <p:nvSpPr>
              <p:cNvPr id="4902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03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04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05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90" name="Text Box 165"/>
            <p:cNvSpPr txBox="1">
              <a:spLocks noChangeArrowheads="1"/>
            </p:cNvSpPr>
            <p:nvPr/>
          </p:nvSpPr>
          <p:spPr bwMode="auto">
            <a:xfrm>
              <a:off x="7100538" y="1444624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4891" name="Text Box 166"/>
            <p:cNvSpPr txBox="1">
              <a:spLocks noChangeArrowheads="1"/>
            </p:cNvSpPr>
            <p:nvPr/>
          </p:nvSpPr>
          <p:spPr bwMode="auto">
            <a:xfrm>
              <a:off x="5905741" y="1254323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0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4892" name="Rectangle 172"/>
            <p:cNvSpPr>
              <a:spLocks noChangeArrowheads="1"/>
            </p:cNvSpPr>
            <p:nvPr/>
          </p:nvSpPr>
          <p:spPr bwMode="auto">
            <a:xfrm>
              <a:off x="6624287" y="1441450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4893" name="Striped Right Arrow 4892"/>
            <p:cNvSpPr/>
            <p:nvPr/>
          </p:nvSpPr>
          <p:spPr>
            <a:xfrm rot="16200000">
              <a:off x="6802881" y="1381918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94" name="Delay 4893"/>
            <p:cNvSpPr/>
            <p:nvPr/>
          </p:nvSpPr>
          <p:spPr>
            <a:xfrm rot="5400000">
              <a:off x="5744019" y="1288256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95" name="Notched Right Arrow 4894"/>
            <p:cNvSpPr/>
            <p:nvPr/>
          </p:nvSpPr>
          <p:spPr>
            <a:xfrm>
              <a:off x="5759100" y="1414462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4896" name="Line 92"/>
            <p:cNvSpPr>
              <a:spLocks noChangeShapeType="1"/>
            </p:cNvSpPr>
            <p:nvPr/>
          </p:nvSpPr>
          <p:spPr bwMode="auto">
            <a:xfrm>
              <a:off x="7098950" y="1287462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97" name="Text Box 173"/>
            <p:cNvSpPr txBox="1">
              <a:spLocks noChangeArrowheads="1"/>
            </p:cNvSpPr>
            <p:nvPr/>
          </p:nvSpPr>
          <p:spPr bwMode="auto">
            <a:xfrm>
              <a:off x="5982586" y="1424860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 </a:t>
              </a:r>
              <a:r>
                <a:rPr lang="en-US" sz="1000" b="1" dirty="0" smtClean="0"/>
                <a:t>  </a:t>
              </a:r>
              <a:r>
                <a:rPr lang="en-US" sz="1000" b="1" dirty="0" smtClean="0"/>
                <a:t>+3  +3</a:t>
              </a:r>
              <a:endParaRPr lang="en-US" sz="1000" b="1" dirty="0"/>
            </a:p>
          </p:txBody>
        </p:sp>
        <p:sp>
          <p:nvSpPr>
            <p:cNvPr id="4898" name="Text Box 167"/>
            <p:cNvSpPr txBox="1">
              <a:spLocks noChangeArrowheads="1"/>
            </p:cNvSpPr>
            <p:nvPr/>
          </p:nvSpPr>
          <p:spPr bwMode="auto">
            <a:xfrm>
              <a:off x="7238650" y="1422400"/>
              <a:ext cx="273400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700" b="1" dirty="0" smtClean="0"/>
                <a:t>  </a:t>
              </a:r>
              <a:endParaRPr lang="en-US" sz="1000" b="1" dirty="0"/>
            </a:p>
          </p:txBody>
        </p:sp>
        <p:sp>
          <p:nvSpPr>
            <p:cNvPr id="4899" name="Text Box 155"/>
            <p:cNvSpPr txBox="1">
              <a:spLocks noChangeArrowheads="1"/>
            </p:cNvSpPr>
            <p:nvPr/>
          </p:nvSpPr>
          <p:spPr bwMode="auto">
            <a:xfrm>
              <a:off x="7864125" y="1419224"/>
              <a:ext cx="60548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 smtClean="0"/>
                <a:t>          </a:t>
              </a:r>
              <a:endParaRPr lang="en-US" sz="1000" b="1" dirty="0"/>
            </a:p>
          </p:txBody>
        </p:sp>
        <p:sp>
          <p:nvSpPr>
            <p:cNvPr id="4900" name="Line 92"/>
            <p:cNvSpPr>
              <a:spLocks noChangeShapeType="1"/>
            </p:cNvSpPr>
            <p:nvPr/>
          </p:nvSpPr>
          <p:spPr bwMode="auto">
            <a:xfrm flipH="1">
              <a:off x="7594896" y="1423987"/>
              <a:ext cx="282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01" name="Text Box 89"/>
            <p:cNvSpPr txBox="1">
              <a:spLocks noChangeArrowheads="1"/>
            </p:cNvSpPr>
            <p:nvPr/>
          </p:nvSpPr>
          <p:spPr bwMode="auto">
            <a:xfrm>
              <a:off x="8222560" y="1429850"/>
              <a:ext cx="87652" cy="92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 smtClean="0"/>
                <a:t>vs.</a:t>
              </a:r>
              <a:endParaRPr lang="en-US" sz="600" dirty="0"/>
            </a:p>
          </p:txBody>
        </p:sp>
      </p:grpSp>
      <p:grpSp>
        <p:nvGrpSpPr>
          <p:cNvPr id="4916" name="Group 4915"/>
          <p:cNvGrpSpPr/>
          <p:nvPr/>
        </p:nvGrpSpPr>
        <p:grpSpPr>
          <a:xfrm>
            <a:off x="3430298" y="4898983"/>
            <a:ext cx="2745433" cy="339724"/>
            <a:chOff x="5724175" y="1247775"/>
            <a:chExt cx="2745433" cy="339724"/>
          </a:xfrm>
        </p:grpSpPr>
        <p:sp>
          <p:nvSpPr>
            <p:cNvPr id="4917" name="Rectangle 157"/>
            <p:cNvSpPr>
              <a:spLocks noChangeArrowheads="1"/>
            </p:cNvSpPr>
            <p:nvPr/>
          </p:nvSpPr>
          <p:spPr bwMode="auto">
            <a:xfrm>
              <a:off x="7103712" y="1277937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4918" name="Line 91"/>
            <p:cNvSpPr>
              <a:spLocks noChangeShapeType="1"/>
            </p:cNvSpPr>
            <p:nvPr/>
          </p:nvSpPr>
          <p:spPr bwMode="auto">
            <a:xfrm>
              <a:off x="5724175" y="1419225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9" name="Freeform 71"/>
            <p:cNvSpPr>
              <a:spLocks/>
            </p:cNvSpPr>
            <p:nvPr/>
          </p:nvSpPr>
          <p:spPr bwMode="auto">
            <a:xfrm>
              <a:off x="6198837" y="1428750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20" name="Freeform 73"/>
            <p:cNvSpPr>
              <a:spLocks/>
            </p:cNvSpPr>
            <p:nvPr/>
          </p:nvSpPr>
          <p:spPr bwMode="auto">
            <a:xfrm>
              <a:off x="5986112" y="1270000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21" name="Text Box 74"/>
            <p:cNvSpPr txBox="1">
              <a:spLocks noChangeArrowheads="1"/>
            </p:cNvSpPr>
            <p:nvPr/>
          </p:nvSpPr>
          <p:spPr bwMode="auto">
            <a:xfrm>
              <a:off x="6754462" y="1327150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4922" name="Rectangle 78"/>
            <p:cNvSpPr>
              <a:spLocks noChangeArrowheads="1"/>
            </p:cNvSpPr>
            <p:nvPr/>
          </p:nvSpPr>
          <p:spPr bwMode="auto">
            <a:xfrm>
              <a:off x="6402037" y="1277937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7F7F7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4923" name="Rectangle 79"/>
            <p:cNvSpPr>
              <a:spLocks noChangeArrowheads="1"/>
            </p:cNvSpPr>
            <p:nvPr/>
          </p:nvSpPr>
          <p:spPr bwMode="auto">
            <a:xfrm>
              <a:off x="5867050" y="127952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4924" name="Group 81"/>
            <p:cNvGrpSpPr>
              <a:grpSpLocks/>
            </p:cNvGrpSpPr>
            <p:nvPr/>
          </p:nvGrpSpPr>
          <p:grpSpPr bwMode="auto">
            <a:xfrm>
              <a:off x="6073425" y="1449387"/>
              <a:ext cx="144462" cy="114300"/>
              <a:chOff x="104" y="374"/>
              <a:chExt cx="90" cy="55"/>
            </a:xfrm>
          </p:grpSpPr>
          <p:sp>
            <p:nvSpPr>
              <p:cNvPr id="496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6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4925" name="Freeform 84"/>
            <p:cNvSpPr>
              <a:spLocks/>
            </p:cNvSpPr>
            <p:nvPr/>
          </p:nvSpPr>
          <p:spPr bwMode="auto">
            <a:xfrm>
              <a:off x="6382987" y="1423987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26" name="Rectangle 86"/>
            <p:cNvSpPr>
              <a:spLocks noChangeArrowheads="1"/>
            </p:cNvSpPr>
            <p:nvPr/>
          </p:nvSpPr>
          <p:spPr bwMode="auto">
            <a:xfrm>
              <a:off x="5936900" y="14478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4927" name="Text Box 89"/>
            <p:cNvSpPr txBox="1">
              <a:spLocks noChangeArrowheads="1"/>
            </p:cNvSpPr>
            <p:nvPr/>
          </p:nvSpPr>
          <p:spPr bwMode="auto">
            <a:xfrm>
              <a:off x="7614887" y="1436687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4928" name="Rectangle 90"/>
            <p:cNvSpPr>
              <a:spLocks noChangeArrowheads="1"/>
            </p:cNvSpPr>
            <p:nvPr/>
          </p:nvSpPr>
          <p:spPr bwMode="auto">
            <a:xfrm>
              <a:off x="5732112" y="1274762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29" name="Line 92"/>
            <p:cNvSpPr>
              <a:spLocks noChangeShapeType="1"/>
            </p:cNvSpPr>
            <p:nvPr/>
          </p:nvSpPr>
          <p:spPr bwMode="auto">
            <a:xfrm>
              <a:off x="7737125" y="1277937"/>
              <a:ext cx="0" cy="138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30" name="Freeform 116"/>
            <p:cNvSpPr>
              <a:spLocks/>
            </p:cNvSpPr>
            <p:nvPr/>
          </p:nvSpPr>
          <p:spPr bwMode="auto">
            <a:xfrm>
              <a:off x="6197250" y="1265237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31" name="Group 4930"/>
            <p:cNvGrpSpPr/>
            <p:nvPr/>
          </p:nvGrpSpPr>
          <p:grpSpPr>
            <a:xfrm>
              <a:off x="6549675" y="1247775"/>
              <a:ext cx="298450" cy="198437"/>
              <a:chOff x="1643063" y="830263"/>
              <a:chExt cx="298450" cy="198437"/>
            </a:xfrm>
          </p:grpSpPr>
          <p:sp>
            <p:nvSpPr>
              <p:cNvPr id="495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5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495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6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6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6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4932" name="Rectangle 148"/>
            <p:cNvSpPr>
              <a:spLocks noChangeArrowheads="1"/>
            </p:cNvSpPr>
            <p:nvPr/>
          </p:nvSpPr>
          <p:spPr bwMode="auto">
            <a:xfrm>
              <a:off x="7832375" y="1439862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33" name="Rectangle 149"/>
            <p:cNvSpPr>
              <a:spLocks noChangeArrowheads="1"/>
            </p:cNvSpPr>
            <p:nvPr/>
          </p:nvSpPr>
          <p:spPr bwMode="auto">
            <a:xfrm>
              <a:off x="7965725" y="1444625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934" name="Group 152"/>
            <p:cNvGrpSpPr>
              <a:grpSpLocks/>
            </p:cNvGrpSpPr>
            <p:nvPr/>
          </p:nvGrpSpPr>
          <p:grpSpPr bwMode="auto">
            <a:xfrm>
              <a:off x="8329262" y="1443037"/>
              <a:ext cx="123825" cy="119063"/>
              <a:chOff x="951" y="803"/>
              <a:chExt cx="78" cy="75"/>
            </a:xfrm>
          </p:grpSpPr>
          <p:sp>
            <p:nvSpPr>
              <p:cNvPr id="495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5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35" name="Text Box 88"/>
            <p:cNvSpPr txBox="1">
              <a:spLocks noChangeArrowheads="1"/>
            </p:cNvSpPr>
            <p:nvPr/>
          </p:nvSpPr>
          <p:spPr bwMode="auto">
            <a:xfrm>
              <a:off x="7754587" y="1268412"/>
              <a:ext cx="599511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dirty="0"/>
                <a:t>Fire</a:t>
              </a:r>
              <a:r>
                <a:rPr lang="en-US" sz="900" dirty="0" smtClean="0"/>
                <a:t>:  </a:t>
              </a:r>
              <a:r>
                <a:rPr lang="en-US" sz="900" dirty="0" smtClean="0"/>
                <a:t>  :   ,   :  </a:t>
              </a:r>
              <a:endParaRPr lang="en-US" sz="900" dirty="0"/>
            </a:p>
          </p:txBody>
        </p:sp>
        <p:sp>
          <p:nvSpPr>
            <p:cNvPr id="4936" name="Rectangle 158"/>
            <p:cNvSpPr>
              <a:spLocks noChangeArrowheads="1"/>
            </p:cNvSpPr>
            <p:nvPr/>
          </p:nvSpPr>
          <p:spPr bwMode="auto">
            <a:xfrm>
              <a:off x="7249762" y="1447800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4937" name="Rectangle 159"/>
            <p:cNvSpPr>
              <a:spLocks noChangeArrowheads="1"/>
            </p:cNvSpPr>
            <p:nvPr/>
          </p:nvSpPr>
          <p:spPr bwMode="auto">
            <a:xfrm>
              <a:off x="7383112" y="1444625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938" name="Group 168"/>
            <p:cNvGrpSpPr>
              <a:grpSpLocks/>
            </p:cNvGrpSpPr>
            <p:nvPr/>
          </p:nvGrpSpPr>
          <p:grpSpPr bwMode="auto">
            <a:xfrm>
              <a:off x="6859237" y="1282700"/>
              <a:ext cx="184150" cy="131762"/>
              <a:chOff x="1057" y="855"/>
              <a:chExt cx="116" cy="83"/>
            </a:xfrm>
          </p:grpSpPr>
          <p:sp>
            <p:nvSpPr>
              <p:cNvPr id="495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5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5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5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39" name="Text Box 165"/>
            <p:cNvSpPr txBox="1">
              <a:spLocks noChangeArrowheads="1"/>
            </p:cNvSpPr>
            <p:nvPr/>
          </p:nvSpPr>
          <p:spPr bwMode="auto">
            <a:xfrm>
              <a:off x="7100538" y="1444624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4940" name="Text Box 166"/>
            <p:cNvSpPr txBox="1">
              <a:spLocks noChangeArrowheads="1"/>
            </p:cNvSpPr>
            <p:nvPr/>
          </p:nvSpPr>
          <p:spPr bwMode="auto">
            <a:xfrm>
              <a:off x="5905741" y="1254323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0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4941" name="Rectangle 172"/>
            <p:cNvSpPr>
              <a:spLocks noChangeArrowheads="1"/>
            </p:cNvSpPr>
            <p:nvPr/>
          </p:nvSpPr>
          <p:spPr bwMode="auto">
            <a:xfrm>
              <a:off x="6624287" y="1441450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4942" name="Striped Right Arrow 4941"/>
            <p:cNvSpPr/>
            <p:nvPr/>
          </p:nvSpPr>
          <p:spPr>
            <a:xfrm rot="16200000">
              <a:off x="6802881" y="1381918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43" name="Delay 4942"/>
            <p:cNvSpPr/>
            <p:nvPr/>
          </p:nvSpPr>
          <p:spPr>
            <a:xfrm rot="5400000">
              <a:off x="5744019" y="1288256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44" name="Notched Right Arrow 4943"/>
            <p:cNvSpPr/>
            <p:nvPr/>
          </p:nvSpPr>
          <p:spPr>
            <a:xfrm>
              <a:off x="5759100" y="1414462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4945" name="Line 92"/>
            <p:cNvSpPr>
              <a:spLocks noChangeShapeType="1"/>
            </p:cNvSpPr>
            <p:nvPr/>
          </p:nvSpPr>
          <p:spPr bwMode="auto">
            <a:xfrm>
              <a:off x="7098950" y="1287462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46" name="Text Box 173"/>
            <p:cNvSpPr txBox="1">
              <a:spLocks noChangeArrowheads="1"/>
            </p:cNvSpPr>
            <p:nvPr/>
          </p:nvSpPr>
          <p:spPr bwMode="auto">
            <a:xfrm>
              <a:off x="5982586" y="1424860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 </a:t>
              </a:r>
              <a:r>
                <a:rPr lang="en-US" sz="1000" b="1" dirty="0" smtClean="0"/>
                <a:t>  </a:t>
              </a:r>
              <a:r>
                <a:rPr lang="en-US" sz="1000" b="1" dirty="0" smtClean="0"/>
                <a:t>+3  +3</a:t>
              </a:r>
              <a:endParaRPr lang="en-US" sz="1000" b="1" dirty="0"/>
            </a:p>
          </p:txBody>
        </p:sp>
        <p:sp>
          <p:nvSpPr>
            <p:cNvPr id="4947" name="Text Box 167"/>
            <p:cNvSpPr txBox="1">
              <a:spLocks noChangeArrowheads="1"/>
            </p:cNvSpPr>
            <p:nvPr/>
          </p:nvSpPr>
          <p:spPr bwMode="auto">
            <a:xfrm>
              <a:off x="7238650" y="1422400"/>
              <a:ext cx="273400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700" b="1" dirty="0" smtClean="0"/>
                <a:t>  </a:t>
              </a:r>
              <a:endParaRPr lang="en-US" sz="1000" b="1" dirty="0"/>
            </a:p>
          </p:txBody>
        </p:sp>
        <p:sp>
          <p:nvSpPr>
            <p:cNvPr id="4948" name="Text Box 155"/>
            <p:cNvSpPr txBox="1">
              <a:spLocks noChangeArrowheads="1"/>
            </p:cNvSpPr>
            <p:nvPr/>
          </p:nvSpPr>
          <p:spPr bwMode="auto">
            <a:xfrm>
              <a:off x="7864125" y="1419224"/>
              <a:ext cx="60548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 smtClean="0"/>
                <a:t>          </a:t>
              </a:r>
              <a:endParaRPr lang="en-US" sz="1000" b="1" dirty="0"/>
            </a:p>
          </p:txBody>
        </p:sp>
        <p:sp>
          <p:nvSpPr>
            <p:cNvPr id="4949" name="Line 92"/>
            <p:cNvSpPr>
              <a:spLocks noChangeShapeType="1"/>
            </p:cNvSpPr>
            <p:nvPr/>
          </p:nvSpPr>
          <p:spPr bwMode="auto">
            <a:xfrm flipH="1">
              <a:off x="7594896" y="1423987"/>
              <a:ext cx="2825" cy="1635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50" name="Text Box 89"/>
            <p:cNvSpPr txBox="1">
              <a:spLocks noChangeArrowheads="1"/>
            </p:cNvSpPr>
            <p:nvPr/>
          </p:nvSpPr>
          <p:spPr bwMode="auto">
            <a:xfrm>
              <a:off x="8222560" y="1429850"/>
              <a:ext cx="87652" cy="92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 smtClean="0"/>
                <a:t>vs.</a:t>
              </a:r>
              <a:endParaRPr lang="en-US" sz="600" dirty="0"/>
            </a:p>
          </p:txBody>
        </p:sp>
      </p:grpSp>
      <p:grpSp>
        <p:nvGrpSpPr>
          <p:cNvPr id="4965" name="Group 4964"/>
          <p:cNvGrpSpPr/>
          <p:nvPr/>
        </p:nvGrpSpPr>
        <p:grpSpPr>
          <a:xfrm>
            <a:off x="3429332" y="490590"/>
            <a:ext cx="2744787" cy="338137"/>
            <a:chOff x="124324" y="69850"/>
            <a:chExt cx="2744787" cy="338137"/>
          </a:xfrm>
        </p:grpSpPr>
        <p:sp>
          <p:nvSpPr>
            <p:cNvPr id="496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496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6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6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497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497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497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01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497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7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497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497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7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7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980" name="Group 497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00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0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00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498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8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98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00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0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8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498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498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98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00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0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0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0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8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498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499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4991" name="Striped Right Arrow 499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92" name="Delay 499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93" name="Notched Right Arrow 499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499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9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499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499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0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9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499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015" name="Group 5014"/>
          <p:cNvGrpSpPr/>
          <p:nvPr/>
        </p:nvGrpSpPr>
        <p:grpSpPr>
          <a:xfrm>
            <a:off x="3430391" y="804484"/>
            <a:ext cx="2744787" cy="338137"/>
            <a:chOff x="124324" y="69850"/>
            <a:chExt cx="2744787" cy="338137"/>
          </a:xfrm>
        </p:grpSpPr>
        <p:sp>
          <p:nvSpPr>
            <p:cNvPr id="501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01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1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02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02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02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06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6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02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2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02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02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2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30" name="Group 502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05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5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05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6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6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6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03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3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03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05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5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03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03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03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03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05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5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5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5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03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03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04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041" name="Striped Right Arrow 504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42" name="Delay 504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43" name="Notched Right Arrow 504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04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4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04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04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5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04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04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065" name="Group 5064"/>
          <p:cNvGrpSpPr/>
          <p:nvPr/>
        </p:nvGrpSpPr>
        <p:grpSpPr>
          <a:xfrm>
            <a:off x="3429332" y="1109490"/>
            <a:ext cx="2744787" cy="338137"/>
            <a:chOff x="124324" y="69850"/>
            <a:chExt cx="2744787" cy="338137"/>
          </a:xfrm>
        </p:grpSpPr>
        <p:sp>
          <p:nvSpPr>
            <p:cNvPr id="506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06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6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6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7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07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07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07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11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1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07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7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07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07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7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7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080" name="Group 507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10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0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10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1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1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1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08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8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08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10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0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08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08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08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08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10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0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0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0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08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08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09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091" name="Striped Right Arrow 509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92" name="Delay 509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93" name="Notched Right Arrow 509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09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9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09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09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0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09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09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115" name="Group 5114"/>
          <p:cNvGrpSpPr/>
          <p:nvPr/>
        </p:nvGrpSpPr>
        <p:grpSpPr>
          <a:xfrm>
            <a:off x="3430391" y="1423384"/>
            <a:ext cx="2744787" cy="338137"/>
            <a:chOff x="124324" y="69850"/>
            <a:chExt cx="2744787" cy="338137"/>
          </a:xfrm>
        </p:grpSpPr>
        <p:sp>
          <p:nvSpPr>
            <p:cNvPr id="511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11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1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1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12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12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12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16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12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12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12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0" name="Group 512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15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15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13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3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15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3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13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13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3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15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3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13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14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141" name="Striped Right Arrow 514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42" name="Delay 514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43" name="Notched Right Arrow 514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14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14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14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4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14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165" name="Group 5164"/>
          <p:cNvGrpSpPr/>
          <p:nvPr/>
        </p:nvGrpSpPr>
        <p:grpSpPr>
          <a:xfrm>
            <a:off x="3429333" y="1735061"/>
            <a:ext cx="2744787" cy="338137"/>
            <a:chOff x="124324" y="69850"/>
            <a:chExt cx="2744787" cy="338137"/>
          </a:xfrm>
        </p:grpSpPr>
        <p:sp>
          <p:nvSpPr>
            <p:cNvPr id="516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16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17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17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17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21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17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7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17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17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80" name="Group 517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20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0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20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18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8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20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8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18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18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8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20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8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18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19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191" name="Striped Right Arrow 519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92" name="Delay 519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93" name="Notched Right Arrow 519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19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19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19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9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19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215" name="Group 5214"/>
          <p:cNvGrpSpPr/>
          <p:nvPr/>
        </p:nvGrpSpPr>
        <p:grpSpPr>
          <a:xfrm>
            <a:off x="3430392" y="2048955"/>
            <a:ext cx="2744787" cy="338137"/>
            <a:chOff x="124324" y="69850"/>
            <a:chExt cx="2744787" cy="338137"/>
          </a:xfrm>
        </p:grpSpPr>
        <p:sp>
          <p:nvSpPr>
            <p:cNvPr id="521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21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1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1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22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22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22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26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22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22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22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30" name="Group 522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25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5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25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6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23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3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3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25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3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23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23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3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25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3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23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24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241" name="Striped Right Arrow 524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42" name="Delay 524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43" name="Notched Right Arrow 524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24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4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24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24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4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24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265" name="Group 5264"/>
          <p:cNvGrpSpPr/>
          <p:nvPr/>
        </p:nvGrpSpPr>
        <p:grpSpPr>
          <a:xfrm>
            <a:off x="3429333" y="2353961"/>
            <a:ext cx="2744787" cy="338137"/>
            <a:chOff x="124324" y="69850"/>
            <a:chExt cx="2744787" cy="338137"/>
          </a:xfrm>
        </p:grpSpPr>
        <p:sp>
          <p:nvSpPr>
            <p:cNvPr id="526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26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6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6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27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27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27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31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1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27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7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27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27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7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7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80" name="Group 527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30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0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30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1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1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1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28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8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8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30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8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28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28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8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30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8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28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29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291" name="Striped Right Arrow 529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92" name="Delay 529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93" name="Notched Right Arrow 529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29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9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29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29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29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29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315" name="Group 5314"/>
          <p:cNvGrpSpPr/>
          <p:nvPr/>
        </p:nvGrpSpPr>
        <p:grpSpPr>
          <a:xfrm>
            <a:off x="3430392" y="2667855"/>
            <a:ext cx="2744787" cy="338137"/>
            <a:chOff x="124324" y="69850"/>
            <a:chExt cx="2744787" cy="338137"/>
          </a:xfrm>
        </p:grpSpPr>
        <p:sp>
          <p:nvSpPr>
            <p:cNvPr id="531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31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1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1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32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32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32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36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6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32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2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32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32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330" name="Group 532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35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5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35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6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6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6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33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3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33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35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3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33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33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33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35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3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33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34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341" name="Striped Right Arrow 534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42" name="Delay 534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43" name="Notched Right Arrow 534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34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4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34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34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4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34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365" name="Group 5364"/>
          <p:cNvGrpSpPr/>
          <p:nvPr/>
        </p:nvGrpSpPr>
        <p:grpSpPr>
          <a:xfrm>
            <a:off x="3430392" y="2971798"/>
            <a:ext cx="2744787" cy="338137"/>
            <a:chOff x="124324" y="69850"/>
            <a:chExt cx="2744787" cy="338137"/>
          </a:xfrm>
        </p:grpSpPr>
        <p:sp>
          <p:nvSpPr>
            <p:cNvPr id="536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36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6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6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37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37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37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41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1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37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7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37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37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7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7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380" name="Group 537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40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0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40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1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1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1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38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8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38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40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0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8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38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38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38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40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0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0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0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8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38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39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391" name="Striped Right Arrow 539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92" name="Delay 539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93" name="Notched Right Arrow 539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39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39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39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0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39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39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415" name="Group 5414"/>
          <p:cNvGrpSpPr/>
          <p:nvPr/>
        </p:nvGrpSpPr>
        <p:grpSpPr>
          <a:xfrm>
            <a:off x="3429333" y="3276804"/>
            <a:ext cx="2744787" cy="338137"/>
            <a:chOff x="124324" y="69850"/>
            <a:chExt cx="2744787" cy="338137"/>
          </a:xfrm>
        </p:grpSpPr>
        <p:sp>
          <p:nvSpPr>
            <p:cNvPr id="541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41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1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1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42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42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42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46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6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42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2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42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42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2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430" name="Group 542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45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5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45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6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6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46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43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3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43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45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5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3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43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43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43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45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5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5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5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3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43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44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441" name="Striped Right Arrow 544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42" name="Delay 544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43" name="Notched Right Arrow 544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44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4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44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44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5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4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44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465" name="Group 5464"/>
          <p:cNvGrpSpPr/>
          <p:nvPr/>
        </p:nvGrpSpPr>
        <p:grpSpPr>
          <a:xfrm>
            <a:off x="3430392" y="3590698"/>
            <a:ext cx="2744787" cy="338137"/>
            <a:chOff x="124324" y="69850"/>
            <a:chExt cx="2744787" cy="338137"/>
          </a:xfrm>
        </p:grpSpPr>
        <p:sp>
          <p:nvSpPr>
            <p:cNvPr id="5466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467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68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69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70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471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472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473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51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1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474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75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476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477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78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79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480" name="Group 5479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507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08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509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10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11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12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481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82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483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505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06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84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485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486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487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501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02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03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04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88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489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490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491" name="Striped Right Arrow 5490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92" name="Delay 5491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93" name="Notched Right Arrow 5492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494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95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496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49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0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97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498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515" name="Group 5514"/>
          <p:cNvGrpSpPr/>
          <p:nvPr/>
        </p:nvGrpSpPr>
        <p:grpSpPr>
          <a:xfrm>
            <a:off x="6179844" y="881484"/>
            <a:ext cx="1363662" cy="366117"/>
            <a:chOff x="2866481" y="5426979"/>
            <a:chExt cx="1363662" cy="366117"/>
          </a:xfrm>
        </p:grpSpPr>
        <p:sp>
          <p:nvSpPr>
            <p:cNvPr id="5516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Brigade: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517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518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52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2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519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20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521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22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523" name="Notched Right Arrow 5522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524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525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26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529" name="Group 5528"/>
          <p:cNvGrpSpPr/>
          <p:nvPr/>
        </p:nvGrpSpPr>
        <p:grpSpPr>
          <a:xfrm>
            <a:off x="6184891" y="1252394"/>
            <a:ext cx="1363662" cy="366117"/>
            <a:chOff x="2866481" y="5426979"/>
            <a:chExt cx="1363662" cy="366117"/>
          </a:xfrm>
        </p:grpSpPr>
        <p:sp>
          <p:nvSpPr>
            <p:cNvPr id="5530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Brigade: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531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532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541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42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533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34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535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36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537" name="Notched Right Arrow 5536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538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539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40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543" name="Group 5542"/>
          <p:cNvGrpSpPr/>
          <p:nvPr/>
        </p:nvGrpSpPr>
        <p:grpSpPr>
          <a:xfrm>
            <a:off x="6181696" y="1616993"/>
            <a:ext cx="1363662" cy="366117"/>
            <a:chOff x="2866481" y="5426979"/>
            <a:chExt cx="1363662" cy="366117"/>
          </a:xfrm>
        </p:grpSpPr>
        <p:sp>
          <p:nvSpPr>
            <p:cNvPr id="5544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Brigade: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545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546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555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56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547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48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549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50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551" name="Notched Right Arrow 5550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552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553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54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557" name="Group 5556"/>
          <p:cNvGrpSpPr/>
          <p:nvPr/>
        </p:nvGrpSpPr>
        <p:grpSpPr>
          <a:xfrm>
            <a:off x="6183938" y="1990021"/>
            <a:ext cx="1363662" cy="366117"/>
            <a:chOff x="2866481" y="5426979"/>
            <a:chExt cx="1363662" cy="366117"/>
          </a:xfrm>
        </p:grpSpPr>
        <p:sp>
          <p:nvSpPr>
            <p:cNvPr id="5558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Brigade: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559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560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569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70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561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62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563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64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565" name="Notched Right Arrow 5564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566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567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68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571" name="Group 5570"/>
          <p:cNvGrpSpPr/>
          <p:nvPr/>
        </p:nvGrpSpPr>
        <p:grpSpPr>
          <a:xfrm>
            <a:off x="6180743" y="2354620"/>
            <a:ext cx="1363662" cy="366117"/>
            <a:chOff x="2866481" y="5426979"/>
            <a:chExt cx="1363662" cy="366117"/>
          </a:xfrm>
        </p:grpSpPr>
        <p:sp>
          <p:nvSpPr>
            <p:cNvPr id="5572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Brigade: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573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574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58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8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575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76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577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78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579" name="Notched Right Arrow 5578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580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581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82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585" name="Group 5584"/>
          <p:cNvGrpSpPr/>
          <p:nvPr/>
        </p:nvGrpSpPr>
        <p:grpSpPr>
          <a:xfrm>
            <a:off x="6185790" y="2725530"/>
            <a:ext cx="1363662" cy="366117"/>
            <a:chOff x="2866481" y="5426979"/>
            <a:chExt cx="1363662" cy="366117"/>
          </a:xfrm>
        </p:grpSpPr>
        <p:sp>
          <p:nvSpPr>
            <p:cNvPr id="5586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Brigade: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587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588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59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59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589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90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591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92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593" name="Notched Right Arrow 5592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594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595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596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599" name="Group 5598"/>
          <p:cNvGrpSpPr/>
          <p:nvPr/>
        </p:nvGrpSpPr>
        <p:grpSpPr>
          <a:xfrm>
            <a:off x="6182595" y="3090129"/>
            <a:ext cx="1363662" cy="366117"/>
            <a:chOff x="2866481" y="5426979"/>
            <a:chExt cx="1363662" cy="366117"/>
          </a:xfrm>
        </p:grpSpPr>
        <p:sp>
          <p:nvSpPr>
            <p:cNvPr id="5600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Brigade: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601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602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611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12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603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04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605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06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607" name="Notched Right Arrow 5606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608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609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10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613" name="Group 5612"/>
          <p:cNvGrpSpPr/>
          <p:nvPr/>
        </p:nvGrpSpPr>
        <p:grpSpPr>
          <a:xfrm>
            <a:off x="6180743" y="3463599"/>
            <a:ext cx="1363662" cy="366117"/>
            <a:chOff x="2866481" y="5426979"/>
            <a:chExt cx="1363662" cy="366117"/>
          </a:xfrm>
        </p:grpSpPr>
        <p:sp>
          <p:nvSpPr>
            <p:cNvPr id="5614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Division: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615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616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625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26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617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18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619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20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621" name="Notched Right Arrow 5620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622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623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24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627" name="Group 5626"/>
          <p:cNvGrpSpPr/>
          <p:nvPr/>
        </p:nvGrpSpPr>
        <p:grpSpPr>
          <a:xfrm>
            <a:off x="6185790" y="3834509"/>
            <a:ext cx="1363662" cy="366117"/>
            <a:chOff x="2866481" y="5426979"/>
            <a:chExt cx="1363662" cy="366117"/>
          </a:xfrm>
        </p:grpSpPr>
        <p:sp>
          <p:nvSpPr>
            <p:cNvPr id="5628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Division: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629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630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639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40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631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32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633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34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635" name="Notched Right Arrow 5634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636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637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38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641" name="Group 5640"/>
          <p:cNvGrpSpPr/>
          <p:nvPr/>
        </p:nvGrpSpPr>
        <p:grpSpPr>
          <a:xfrm>
            <a:off x="6182595" y="4199108"/>
            <a:ext cx="1363662" cy="366117"/>
            <a:chOff x="2866481" y="5426979"/>
            <a:chExt cx="1363662" cy="366117"/>
          </a:xfrm>
        </p:grpSpPr>
        <p:sp>
          <p:nvSpPr>
            <p:cNvPr id="5642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Division: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643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644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653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54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645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46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647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48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649" name="Notched Right Arrow 5648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650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651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52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655" name="Group 5654"/>
          <p:cNvGrpSpPr/>
          <p:nvPr/>
        </p:nvGrpSpPr>
        <p:grpSpPr>
          <a:xfrm>
            <a:off x="6182595" y="4572064"/>
            <a:ext cx="1363662" cy="366117"/>
            <a:chOff x="2866481" y="5426979"/>
            <a:chExt cx="1363662" cy="366117"/>
          </a:xfrm>
        </p:grpSpPr>
        <p:sp>
          <p:nvSpPr>
            <p:cNvPr id="5656" name="Rectangle 157"/>
            <p:cNvSpPr>
              <a:spLocks noChangeArrowheads="1"/>
            </p:cNvSpPr>
            <p:nvPr/>
          </p:nvSpPr>
          <p:spPr bwMode="auto">
            <a:xfrm>
              <a:off x="2888704" y="561518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r>
                <a:rPr lang="en-US" sz="1000" dirty="0" smtClean="0">
                  <a:latin typeface="+mj-lt"/>
                </a:rPr>
                <a:t>Corps: </a:t>
              </a:r>
              <a:endParaRPr lang="en-US" sz="1000" dirty="0">
                <a:latin typeface="+mj-lt"/>
              </a:endParaRPr>
            </a:p>
          </p:txBody>
        </p:sp>
        <p:sp>
          <p:nvSpPr>
            <p:cNvPr id="5657" name="Freeform 71"/>
            <p:cNvSpPr>
              <a:spLocks/>
            </p:cNvSpPr>
            <p:nvPr/>
          </p:nvSpPr>
          <p:spPr bwMode="auto">
            <a:xfrm>
              <a:off x="3320506" y="5446903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grpSp>
          <p:nvGrpSpPr>
            <p:cNvPr id="5658" name="Group 81"/>
            <p:cNvGrpSpPr>
              <a:grpSpLocks/>
            </p:cNvGrpSpPr>
            <p:nvPr/>
          </p:nvGrpSpPr>
          <p:grpSpPr bwMode="auto">
            <a:xfrm>
              <a:off x="3195094" y="5467540"/>
              <a:ext cx="144462" cy="114300"/>
              <a:chOff x="104" y="374"/>
              <a:chExt cx="90" cy="55"/>
            </a:xfrm>
          </p:grpSpPr>
          <p:sp>
            <p:nvSpPr>
              <p:cNvPr id="566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j-lt"/>
                </a:endParaRPr>
              </a:p>
            </p:txBody>
          </p:sp>
          <p:sp>
            <p:nvSpPr>
              <p:cNvPr id="566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>
                  <a:latin typeface="+mj-lt"/>
                </a:endParaRPr>
              </a:p>
            </p:txBody>
          </p:sp>
        </p:grpSp>
        <p:sp>
          <p:nvSpPr>
            <p:cNvPr id="5659" name="Freeform 84"/>
            <p:cNvSpPr>
              <a:spLocks/>
            </p:cNvSpPr>
            <p:nvPr/>
          </p:nvSpPr>
          <p:spPr bwMode="auto">
            <a:xfrm>
              <a:off x="3504656" y="5442140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60" name="Rectangle 86"/>
            <p:cNvSpPr>
              <a:spLocks noChangeArrowheads="1"/>
            </p:cNvSpPr>
            <p:nvPr/>
          </p:nvSpPr>
          <p:spPr bwMode="auto">
            <a:xfrm>
              <a:off x="3058569" y="5465953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>
                <a:latin typeface="+mj-lt"/>
              </a:endParaRPr>
            </a:p>
          </p:txBody>
        </p:sp>
        <p:sp>
          <p:nvSpPr>
            <p:cNvPr id="5661" name="Rectangle 90"/>
            <p:cNvSpPr>
              <a:spLocks noChangeArrowheads="1"/>
            </p:cNvSpPr>
            <p:nvPr/>
          </p:nvSpPr>
          <p:spPr bwMode="auto">
            <a:xfrm>
              <a:off x="2866481" y="5426979"/>
              <a:ext cx="1363662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62" name="Text Box 165"/>
            <p:cNvSpPr txBox="1">
              <a:spLocks noChangeArrowheads="1"/>
            </p:cNvSpPr>
            <p:nvPr/>
          </p:nvSpPr>
          <p:spPr bwMode="auto">
            <a:xfrm>
              <a:off x="3941095" y="5669985"/>
              <a:ext cx="24130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>
                  <a:latin typeface="+mj-lt"/>
                </a:rPr>
                <a:t>MV: </a:t>
              </a:r>
              <a:endParaRPr lang="en-US" sz="800" dirty="0">
                <a:latin typeface="+mj-lt"/>
              </a:endParaRPr>
            </a:p>
          </p:txBody>
        </p:sp>
        <p:sp>
          <p:nvSpPr>
            <p:cNvPr id="5663" name="Notched Right Arrow 5662"/>
            <p:cNvSpPr/>
            <p:nvPr/>
          </p:nvSpPr>
          <p:spPr>
            <a:xfrm>
              <a:off x="2880769" y="5432615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+mj-lt"/>
              </a:endParaRPr>
            </a:p>
          </p:txBody>
        </p:sp>
        <p:sp>
          <p:nvSpPr>
            <p:cNvPr id="5664" name="Text Box 173"/>
            <p:cNvSpPr txBox="1">
              <a:spLocks noChangeArrowheads="1"/>
            </p:cNvSpPr>
            <p:nvPr/>
          </p:nvSpPr>
          <p:spPr bwMode="auto">
            <a:xfrm>
              <a:off x="3042843" y="5441399"/>
              <a:ext cx="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 smtClean="0">
                  <a:latin typeface="Times New Roman"/>
                  <a:cs typeface="Times New Roman"/>
                </a:rPr>
                <a:t>  </a:t>
              </a:r>
              <a:r>
                <a:rPr lang="en-US" sz="1000" b="1" dirty="0">
                  <a:latin typeface="Times New Roman"/>
                  <a:cs typeface="Times New Roman"/>
                </a:rPr>
                <a:t> </a:t>
              </a:r>
              <a:r>
                <a:rPr lang="en-US" sz="1000" b="1" dirty="0" smtClean="0">
                  <a:latin typeface="Times New Roman"/>
                  <a:cs typeface="Times New Roman"/>
                </a:rPr>
                <a:t>                  </a:t>
              </a:r>
              <a:endParaRPr lang="en-US" sz="1000" b="1" dirty="0">
                <a:latin typeface="Times New Roman"/>
                <a:cs typeface="Times New Roman"/>
              </a:endParaRPr>
            </a:p>
          </p:txBody>
        </p:sp>
        <p:sp>
          <p:nvSpPr>
            <p:cNvPr id="5665" name="Line 91"/>
            <p:cNvSpPr>
              <a:spLocks noChangeShapeType="1"/>
            </p:cNvSpPr>
            <p:nvPr/>
          </p:nvSpPr>
          <p:spPr bwMode="auto">
            <a:xfrm flipV="1">
              <a:off x="2868069" y="5604064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j-lt"/>
              </a:endParaRPr>
            </a:p>
          </p:txBody>
        </p:sp>
        <p:sp>
          <p:nvSpPr>
            <p:cNvPr id="5666" name="Text Box 89"/>
            <p:cNvSpPr txBox="1">
              <a:spLocks noChangeArrowheads="1"/>
            </p:cNvSpPr>
            <p:nvPr/>
          </p:nvSpPr>
          <p:spPr bwMode="auto">
            <a:xfrm>
              <a:off x="3775021" y="5585016"/>
              <a:ext cx="437960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800" dirty="0" smtClean="0">
                  <a:latin typeface="+mj-lt"/>
                </a:rPr>
                <a:t>Radius: </a:t>
              </a:r>
              <a:r>
                <a:rPr lang="en-US" sz="800" dirty="0">
                  <a:latin typeface="+mj-lt"/>
                </a:rPr>
                <a:t> </a:t>
              </a:r>
              <a:r>
                <a:rPr lang="en-US" sz="800" dirty="0" smtClean="0">
                  <a:latin typeface="+mj-lt"/>
                </a:rPr>
                <a:t> </a:t>
              </a:r>
              <a:endParaRPr lang="en-US" sz="800" dirty="0">
                <a:latin typeface="+mj-lt"/>
              </a:endParaRPr>
            </a:p>
          </p:txBody>
        </p:sp>
      </p:grpSp>
      <p:grpSp>
        <p:nvGrpSpPr>
          <p:cNvPr id="5669" name="Group 5668"/>
          <p:cNvGrpSpPr/>
          <p:nvPr/>
        </p:nvGrpSpPr>
        <p:grpSpPr>
          <a:xfrm>
            <a:off x="3430647" y="3904017"/>
            <a:ext cx="2744787" cy="338137"/>
            <a:chOff x="124324" y="69850"/>
            <a:chExt cx="2744787" cy="338137"/>
          </a:xfrm>
        </p:grpSpPr>
        <p:sp>
          <p:nvSpPr>
            <p:cNvPr id="567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67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7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7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7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67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67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67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71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1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67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7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68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68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8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8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684" name="Group 568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71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1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71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1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1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1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68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8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68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70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1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68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68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69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69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70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0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0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0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69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69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69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695" name="Striped Right Arrow 569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96" name="Delay 569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97" name="Notched Right Arrow 569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69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9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70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70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0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70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70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719" name="Group 5718"/>
          <p:cNvGrpSpPr/>
          <p:nvPr/>
        </p:nvGrpSpPr>
        <p:grpSpPr>
          <a:xfrm>
            <a:off x="3430647" y="4217316"/>
            <a:ext cx="2744787" cy="338137"/>
            <a:chOff x="124324" y="69850"/>
            <a:chExt cx="2744787" cy="338137"/>
          </a:xfrm>
        </p:grpSpPr>
        <p:sp>
          <p:nvSpPr>
            <p:cNvPr id="5720" name="Rectangle 157"/>
            <p:cNvSpPr>
              <a:spLocks noChangeArrowheads="1"/>
            </p:cNvSpPr>
            <p:nvPr/>
          </p:nvSpPr>
          <p:spPr bwMode="auto">
            <a:xfrm>
              <a:off x="1516561" y="87312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721" name="Line 91"/>
            <p:cNvSpPr>
              <a:spLocks noChangeShapeType="1"/>
            </p:cNvSpPr>
            <p:nvPr/>
          </p:nvSpPr>
          <p:spPr bwMode="auto">
            <a:xfrm>
              <a:off x="124324" y="241300"/>
              <a:ext cx="2740025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22" name="Freeform 71"/>
            <p:cNvSpPr>
              <a:spLocks/>
            </p:cNvSpPr>
            <p:nvPr/>
          </p:nvSpPr>
          <p:spPr bwMode="auto">
            <a:xfrm>
              <a:off x="598986" y="25082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23" name="Freeform 73"/>
            <p:cNvSpPr>
              <a:spLocks/>
            </p:cNvSpPr>
            <p:nvPr/>
          </p:nvSpPr>
          <p:spPr bwMode="auto">
            <a:xfrm>
              <a:off x="386261" y="92075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24" name="Text Box 74"/>
            <p:cNvSpPr txBox="1">
              <a:spLocks noChangeArrowheads="1"/>
            </p:cNvSpPr>
            <p:nvPr/>
          </p:nvSpPr>
          <p:spPr bwMode="auto">
            <a:xfrm>
              <a:off x="1154611" y="149225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725" name="Rectangle 78"/>
            <p:cNvSpPr>
              <a:spLocks noChangeArrowheads="1"/>
            </p:cNvSpPr>
            <p:nvPr/>
          </p:nvSpPr>
          <p:spPr bwMode="auto">
            <a:xfrm>
              <a:off x="802186" y="100012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726" name="Rectangle 79"/>
            <p:cNvSpPr>
              <a:spLocks noChangeArrowheads="1"/>
            </p:cNvSpPr>
            <p:nvPr/>
          </p:nvSpPr>
          <p:spPr bwMode="auto">
            <a:xfrm>
              <a:off x="267199" y="101600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727" name="Group 81"/>
            <p:cNvGrpSpPr>
              <a:grpSpLocks/>
            </p:cNvGrpSpPr>
            <p:nvPr/>
          </p:nvGrpSpPr>
          <p:grpSpPr bwMode="auto">
            <a:xfrm>
              <a:off x="473574" y="271462"/>
              <a:ext cx="144462" cy="114300"/>
              <a:chOff x="104" y="374"/>
              <a:chExt cx="90" cy="55"/>
            </a:xfrm>
          </p:grpSpPr>
          <p:sp>
            <p:nvSpPr>
              <p:cNvPr id="5767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68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728" name="Freeform 84"/>
            <p:cNvSpPr>
              <a:spLocks/>
            </p:cNvSpPr>
            <p:nvPr/>
          </p:nvSpPr>
          <p:spPr bwMode="auto">
            <a:xfrm>
              <a:off x="783136" y="246062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rgbClr val="7F7F7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29" name="Rectangle 86"/>
            <p:cNvSpPr>
              <a:spLocks noChangeArrowheads="1"/>
            </p:cNvSpPr>
            <p:nvPr/>
          </p:nvSpPr>
          <p:spPr bwMode="auto">
            <a:xfrm>
              <a:off x="337049" y="269875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730" name="Text Box 89"/>
            <p:cNvSpPr txBox="1">
              <a:spLocks noChangeArrowheads="1"/>
            </p:cNvSpPr>
            <p:nvPr/>
          </p:nvSpPr>
          <p:spPr bwMode="auto">
            <a:xfrm>
              <a:off x="2154736" y="258762"/>
              <a:ext cx="209550" cy="92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600" dirty="0"/>
                <a:t>Melee:</a:t>
              </a:r>
            </a:p>
          </p:txBody>
        </p:sp>
        <p:sp>
          <p:nvSpPr>
            <p:cNvPr id="5731" name="Rectangle 90"/>
            <p:cNvSpPr>
              <a:spLocks noChangeArrowheads="1"/>
            </p:cNvSpPr>
            <p:nvPr/>
          </p:nvSpPr>
          <p:spPr bwMode="auto">
            <a:xfrm>
              <a:off x="132261" y="96837"/>
              <a:ext cx="2736850" cy="3079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2" name="Line 92"/>
            <p:cNvSpPr>
              <a:spLocks noChangeShapeType="1"/>
            </p:cNvSpPr>
            <p:nvPr/>
          </p:nvSpPr>
          <p:spPr bwMode="auto">
            <a:xfrm>
              <a:off x="2137274" y="100012"/>
              <a:ext cx="0" cy="298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3" name="Freeform 116"/>
            <p:cNvSpPr>
              <a:spLocks/>
            </p:cNvSpPr>
            <p:nvPr/>
          </p:nvSpPr>
          <p:spPr bwMode="auto">
            <a:xfrm>
              <a:off x="597399" y="87312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734" name="Group 5733"/>
            <p:cNvGrpSpPr/>
            <p:nvPr/>
          </p:nvGrpSpPr>
          <p:grpSpPr>
            <a:xfrm>
              <a:off x="949824" y="69850"/>
              <a:ext cx="298450" cy="198437"/>
              <a:chOff x="1643063" y="830263"/>
              <a:chExt cx="298450" cy="198437"/>
            </a:xfrm>
          </p:grpSpPr>
          <p:sp>
            <p:nvSpPr>
              <p:cNvPr id="5761" name="Freeform 76"/>
              <p:cNvSpPr>
                <a:spLocks/>
              </p:cNvSpPr>
              <p:nvPr/>
            </p:nvSpPr>
            <p:spPr bwMode="auto">
              <a:xfrm>
                <a:off x="1693863" y="87471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62" name="Text Box 77"/>
              <p:cNvSpPr txBox="1">
                <a:spLocks noChangeArrowheads="1"/>
              </p:cNvSpPr>
              <p:nvPr/>
            </p:nvSpPr>
            <p:spPr bwMode="auto">
              <a:xfrm>
                <a:off x="1643063" y="83026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763" name="Line 118"/>
              <p:cNvSpPr>
                <a:spLocks noChangeShapeType="1"/>
              </p:cNvSpPr>
              <p:nvPr/>
            </p:nvSpPr>
            <p:spPr bwMode="auto">
              <a:xfrm>
                <a:off x="1679576" y="98266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64" name="Line 119"/>
              <p:cNvSpPr>
                <a:spLocks noChangeShapeType="1"/>
              </p:cNvSpPr>
              <p:nvPr/>
            </p:nvSpPr>
            <p:spPr bwMode="auto">
              <a:xfrm>
                <a:off x="1827213" y="98425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65" name="Line 120"/>
              <p:cNvSpPr>
                <a:spLocks noChangeShapeType="1"/>
              </p:cNvSpPr>
              <p:nvPr/>
            </p:nvSpPr>
            <p:spPr bwMode="auto">
              <a:xfrm flipV="1">
                <a:off x="1798638" y="922338"/>
                <a:ext cx="36513" cy="66675"/>
              </a:xfrm>
              <a:prstGeom prst="line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66" name="Text Box 121"/>
              <p:cNvSpPr txBox="1">
                <a:spLocks noChangeArrowheads="1"/>
              </p:cNvSpPr>
              <p:nvPr/>
            </p:nvSpPr>
            <p:spPr bwMode="auto">
              <a:xfrm>
                <a:off x="1658938" y="83820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735" name="Rectangle 148"/>
            <p:cNvSpPr>
              <a:spLocks noChangeArrowheads="1"/>
            </p:cNvSpPr>
            <p:nvPr/>
          </p:nvSpPr>
          <p:spPr bwMode="auto">
            <a:xfrm>
              <a:off x="2378574" y="261937"/>
              <a:ext cx="123825" cy="119063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36" name="Rectangle 149"/>
            <p:cNvSpPr>
              <a:spLocks noChangeArrowheads="1"/>
            </p:cNvSpPr>
            <p:nvPr/>
          </p:nvSpPr>
          <p:spPr bwMode="auto">
            <a:xfrm>
              <a:off x="2511924" y="266700"/>
              <a:ext cx="198437" cy="46037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37" name="Group 152"/>
            <p:cNvGrpSpPr>
              <a:grpSpLocks/>
            </p:cNvGrpSpPr>
            <p:nvPr/>
          </p:nvGrpSpPr>
          <p:grpSpPr bwMode="auto">
            <a:xfrm>
              <a:off x="2729411" y="265112"/>
              <a:ext cx="123825" cy="119063"/>
              <a:chOff x="951" y="803"/>
              <a:chExt cx="78" cy="75"/>
            </a:xfrm>
          </p:grpSpPr>
          <p:sp>
            <p:nvSpPr>
              <p:cNvPr id="5759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0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738" name="Text Box 88"/>
            <p:cNvSpPr txBox="1">
              <a:spLocks noChangeArrowheads="1"/>
            </p:cNvSpPr>
            <p:nvPr/>
          </p:nvSpPr>
          <p:spPr bwMode="auto">
            <a:xfrm>
              <a:off x="2148386" y="90487"/>
              <a:ext cx="568878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800" dirty="0"/>
                <a:t>Fire</a:t>
              </a:r>
              <a:r>
                <a:rPr lang="en-US" sz="800" dirty="0" smtClean="0"/>
                <a:t>:  </a:t>
              </a:r>
              <a:r>
                <a:rPr lang="en-US" sz="900" dirty="0"/>
                <a:t> </a:t>
              </a:r>
              <a:r>
                <a:rPr lang="en-US" sz="900" dirty="0" smtClean="0"/>
                <a:t> </a:t>
              </a:r>
              <a:r>
                <a:rPr lang="en-US" sz="900" dirty="0" smtClean="0"/>
                <a:t>:   ,   : </a:t>
              </a:r>
              <a:endParaRPr lang="en-US" sz="900" dirty="0"/>
            </a:p>
          </p:txBody>
        </p:sp>
        <p:sp>
          <p:nvSpPr>
            <p:cNvPr id="5739" name="Rectangle 158"/>
            <p:cNvSpPr>
              <a:spLocks noChangeArrowheads="1"/>
            </p:cNvSpPr>
            <p:nvPr/>
          </p:nvSpPr>
          <p:spPr bwMode="auto">
            <a:xfrm>
              <a:off x="1649911" y="26987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740" name="Rectangle 159"/>
            <p:cNvSpPr>
              <a:spLocks noChangeArrowheads="1"/>
            </p:cNvSpPr>
            <p:nvPr/>
          </p:nvSpPr>
          <p:spPr bwMode="auto">
            <a:xfrm>
              <a:off x="1783261" y="266700"/>
              <a:ext cx="180975" cy="428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41" name="Group 168"/>
            <p:cNvGrpSpPr>
              <a:grpSpLocks/>
            </p:cNvGrpSpPr>
            <p:nvPr/>
          </p:nvGrpSpPr>
          <p:grpSpPr bwMode="auto">
            <a:xfrm>
              <a:off x="1259386" y="104775"/>
              <a:ext cx="184150" cy="131762"/>
              <a:chOff x="1057" y="855"/>
              <a:chExt cx="116" cy="83"/>
            </a:xfrm>
          </p:grpSpPr>
          <p:sp>
            <p:nvSpPr>
              <p:cNvPr id="5755" name="Oval 160"/>
              <p:cNvSpPr>
                <a:spLocks noChangeArrowheads="1"/>
              </p:cNvSpPr>
              <p:nvPr/>
            </p:nvSpPr>
            <p:spPr bwMode="auto">
              <a:xfrm>
                <a:off x="1057" y="869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56" name="Oval 161"/>
              <p:cNvSpPr>
                <a:spLocks noChangeArrowheads="1"/>
              </p:cNvSpPr>
              <p:nvPr/>
            </p:nvSpPr>
            <p:spPr bwMode="auto">
              <a:xfrm>
                <a:off x="1114" y="855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57" name="Oval 162"/>
              <p:cNvSpPr>
                <a:spLocks noChangeArrowheads="1"/>
              </p:cNvSpPr>
              <p:nvPr/>
            </p:nvSpPr>
            <p:spPr bwMode="auto">
              <a:xfrm>
                <a:off x="1070" y="911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58" name="Oval 163"/>
              <p:cNvSpPr>
                <a:spLocks noChangeArrowheads="1"/>
              </p:cNvSpPr>
              <p:nvPr/>
            </p:nvSpPr>
            <p:spPr bwMode="auto">
              <a:xfrm>
                <a:off x="1137" y="906"/>
                <a:ext cx="36" cy="27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fol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742" name="Text Box 165"/>
            <p:cNvSpPr txBox="1">
              <a:spLocks noChangeArrowheads="1"/>
            </p:cNvSpPr>
            <p:nvPr/>
          </p:nvSpPr>
          <p:spPr bwMode="auto">
            <a:xfrm>
              <a:off x="1500687" y="266699"/>
              <a:ext cx="149225" cy="1077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700" dirty="0" smtClean="0"/>
                <a:t>MV</a:t>
              </a:r>
            </a:p>
          </p:txBody>
        </p:sp>
        <p:sp>
          <p:nvSpPr>
            <p:cNvPr id="5743" name="Text Box 166"/>
            <p:cNvSpPr txBox="1">
              <a:spLocks noChangeArrowheads="1"/>
            </p:cNvSpPr>
            <p:nvPr/>
          </p:nvSpPr>
          <p:spPr bwMode="auto">
            <a:xfrm>
              <a:off x="318031" y="82550"/>
              <a:ext cx="1116012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1  </a:t>
              </a:r>
              <a:r>
                <a:rPr lang="en-US" sz="1000" b="1" dirty="0"/>
                <a:t>1   </a:t>
              </a:r>
            </a:p>
          </p:txBody>
        </p:sp>
        <p:sp>
          <p:nvSpPr>
            <p:cNvPr id="5744" name="Rectangle 172"/>
            <p:cNvSpPr>
              <a:spLocks noChangeArrowheads="1"/>
            </p:cNvSpPr>
            <p:nvPr/>
          </p:nvSpPr>
          <p:spPr bwMode="auto">
            <a:xfrm>
              <a:off x="1024436" y="263525"/>
              <a:ext cx="123825" cy="11906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700" b="1"/>
            </a:p>
          </p:txBody>
        </p:sp>
        <p:sp>
          <p:nvSpPr>
            <p:cNvPr id="5745" name="Striped Right Arrow 5744"/>
            <p:cNvSpPr/>
            <p:nvPr/>
          </p:nvSpPr>
          <p:spPr>
            <a:xfrm rot="16200000">
              <a:off x="1203030" y="203993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46" name="Delay 5745"/>
            <p:cNvSpPr/>
            <p:nvPr/>
          </p:nvSpPr>
          <p:spPr>
            <a:xfrm rot="5400000">
              <a:off x="144168" y="110331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47" name="Notched Right Arrow 5746"/>
            <p:cNvSpPr/>
            <p:nvPr/>
          </p:nvSpPr>
          <p:spPr>
            <a:xfrm>
              <a:off x="159249" y="236537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748" name="Line 92"/>
            <p:cNvSpPr>
              <a:spLocks noChangeShapeType="1"/>
            </p:cNvSpPr>
            <p:nvPr/>
          </p:nvSpPr>
          <p:spPr bwMode="auto">
            <a:xfrm>
              <a:off x="1499099" y="109537"/>
              <a:ext cx="0" cy="298450"/>
            </a:xfrm>
            <a:prstGeom prst="line">
              <a:avLst/>
            </a:prstGeom>
            <a:noFill/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9" name="Text Box 173"/>
            <p:cNvSpPr txBox="1">
              <a:spLocks noChangeArrowheads="1"/>
            </p:cNvSpPr>
            <p:nvPr/>
          </p:nvSpPr>
          <p:spPr bwMode="auto">
            <a:xfrm>
              <a:off x="384290" y="239712"/>
              <a:ext cx="979710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+2  +</a:t>
              </a:r>
              <a:r>
                <a:rPr lang="en-US" sz="1000" b="1" dirty="0"/>
                <a:t>2</a:t>
              </a:r>
            </a:p>
          </p:txBody>
        </p:sp>
        <p:grpSp>
          <p:nvGrpSpPr>
            <p:cNvPr id="5750" name="Group 152"/>
            <p:cNvGrpSpPr>
              <a:grpSpLocks/>
            </p:cNvGrpSpPr>
            <p:nvPr/>
          </p:nvGrpSpPr>
          <p:grpSpPr bwMode="auto">
            <a:xfrm>
              <a:off x="1973761" y="264884"/>
              <a:ext cx="123825" cy="119063"/>
              <a:chOff x="951" y="803"/>
              <a:chExt cx="78" cy="75"/>
            </a:xfrm>
          </p:grpSpPr>
          <p:sp>
            <p:nvSpPr>
              <p:cNvPr id="5753" name="Rectangle 150"/>
              <p:cNvSpPr>
                <a:spLocks noChangeArrowheads="1"/>
              </p:cNvSpPr>
              <p:nvPr/>
            </p:nvSpPr>
            <p:spPr bwMode="auto">
              <a:xfrm>
                <a:off x="951" y="803"/>
                <a:ext cx="78" cy="75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54" name="Rectangle 151"/>
              <p:cNvSpPr>
                <a:spLocks noChangeArrowheads="1"/>
              </p:cNvSpPr>
              <p:nvPr/>
            </p:nvSpPr>
            <p:spPr bwMode="auto">
              <a:xfrm>
                <a:off x="964" y="816"/>
                <a:ext cx="52" cy="4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0000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751" name="Text Box 167"/>
            <p:cNvSpPr txBox="1">
              <a:spLocks noChangeArrowheads="1"/>
            </p:cNvSpPr>
            <p:nvPr/>
          </p:nvSpPr>
          <p:spPr bwMode="auto">
            <a:xfrm>
              <a:off x="1626099" y="249237"/>
              <a:ext cx="449262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900" b="1" dirty="0" smtClean="0"/>
                <a:t> </a:t>
              </a:r>
              <a:r>
                <a:rPr lang="en-US" sz="900" b="1" dirty="0"/>
                <a:t> </a:t>
              </a:r>
              <a:endParaRPr lang="en-US" sz="1000" b="1" dirty="0"/>
            </a:p>
          </p:txBody>
        </p:sp>
        <p:sp>
          <p:nvSpPr>
            <p:cNvPr id="5752" name="Text Box 155"/>
            <p:cNvSpPr txBox="1">
              <a:spLocks noChangeArrowheads="1"/>
            </p:cNvSpPr>
            <p:nvPr/>
          </p:nvSpPr>
          <p:spPr bwMode="auto">
            <a:xfrm>
              <a:off x="2411911" y="235823"/>
              <a:ext cx="447675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sz="1000" b="1" dirty="0"/>
            </a:p>
          </p:txBody>
        </p:sp>
      </p:grpSp>
      <p:grpSp>
        <p:nvGrpSpPr>
          <p:cNvPr id="5769" name="Group 5768"/>
          <p:cNvGrpSpPr/>
          <p:nvPr/>
        </p:nvGrpSpPr>
        <p:grpSpPr>
          <a:xfrm>
            <a:off x="6172578" y="4960636"/>
            <a:ext cx="1371599" cy="507999"/>
            <a:chOff x="3146278" y="4183058"/>
            <a:chExt cx="1371599" cy="507999"/>
          </a:xfrm>
        </p:grpSpPr>
        <p:sp>
          <p:nvSpPr>
            <p:cNvPr id="5770" name="Rectangle 157"/>
            <p:cNvSpPr>
              <a:spLocks noChangeArrowheads="1"/>
            </p:cNvSpPr>
            <p:nvPr/>
          </p:nvSpPr>
          <p:spPr bwMode="auto">
            <a:xfrm>
              <a:off x="3182790" y="4538657"/>
              <a:ext cx="676275" cy="1460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/>
            <a:p>
              <a:endParaRPr lang="en-US" sz="900" dirty="0"/>
            </a:p>
          </p:txBody>
        </p:sp>
        <p:sp>
          <p:nvSpPr>
            <p:cNvPr id="5771" name="Line 91"/>
            <p:cNvSpPr>
              <a:spLocks noChangeShapeType="1"/>
            </p:cNvSpPr>
            <p:nvPr/>
          </p:nvSpPr>
          <p:spPr bwMode="auto">
            <a:xfrm flipV="1">
              <a:off x="3146278" y="4356093"/>
              <a:ext cx="1365101" cy="47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72" name="Freeform 71"/>
            <p:cNvSpPr>
              <a:spLocks/>
            </p:cNvSpPr>
            <p:nvPr/>
          </p:nvSpPr>
          <p:spPr bwMode="auto">
            <a:xfrm>
              <a:off x="3608240" y="4370382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73" name="Freeform 73"/>
            <p:cNvSpPr>
              <a:spLocks/>
            </p:cNvSpPr>
            <p:nvPr/>
          </p:nvSpPr>
          <p:spPr bwMode="auto">
            <a:xfrm>
              <a:off x="3376465" y="4211632"/>
              <a:ext cx="238125" cy="157162"/>
            </a:xfrm>
            <a:custGeom>
              <a:avLst/>
              <a:gdLst>
                <a:gd name="T0" fmla="*/ 48017 w 243"/>
                <a:gd name="T1" fmla="*/ 52658 h 194"/>
                <a:gd name="T2" fmla="*/ 64676 w 243"/>
                <a:gd name="T3" fmla="*/ 15392 h 194"/>
                <a:gd name="T4" fmla="*/ 85255 w 243"/>
                <a:gd name="T5" fmla="*/ 13772 h 194"/>
                <a:gd name="T6" fmla="*/ 102894 w 243"/>
                <a:gd name="T7" fmla="*/ 20253 h 194"/>
                <a:gd name="T8" fmla="*/ 103873 w 243"/>
                <a:gd name="T9" fmla="*/ 25924 h 194"/>
                <a:gd name="T10" fmla="*/ 112693 w 243"/>
                <a:gd name="T11" fmla="*/ 21063 h 194"/>
                <a:gd name="T12" fmla="*/ 149931 w 243"/>
                <a:gd name="T13" fmla="*/ 3240 h 194"/>
                <a:gd name="T14" fmla="*/ 170509 w 243"/>
                <a:gd name="T15" fmla="*/ 1620 h 194"/>
                <a:gd name="T16" fmla="*/ 188148 w 243"/>
                <a:gd name="T17" fmla="*/ 21063 h 194"/>
                <a:gd name="T18" fmla="*/ 197948 w 243"/>
                <a:gd name="T19" fmla="*/ 38076 h 194"/>
                <a:gd name="T20" fmla="*/ 221466 w 243"/>
                <a:gd name="T21" fmla="*/ 50227 h 194"/>
                <a:gd name="T22" fmla="*/ 235185 w 243"/>
                <a:gd name="T23" fmla="*/ 63999 h 194"/>
                <a:gd name="T24" fmla="*/ 212647 w 243"/>
                <a:gd name="T25" fmla="*/ 91543 h 194"/>
                <a:gd name="T26" fmla="*/ 214606 w 243"/>
                <a:gd name="T27" fmla="*/ 119898 h 194"/>
                <a:gd name="T28" fmla="*/ 217546 w 243"/>
                <a:gd name="T29" fmla="*/ 130429 h 194"/>
                <a:gd name="T30" fmla="*/ 176389 w 243"/>
                <a:gd name="T31" fmla="*/ 149062 h 194"/>
                <a:gd name="T32" fmla="*/ 130332 w 243"/>
                <a:gd name="T33" fmla="*/ 135290 h 194"/>
                <a:gd name="T34" fmla="*/ 132292 w 243"/>
                <a:gd name="T35" fmla="*/ 125568 h 194"/>
                <a:gd name="T36" fmla="*/ 123472 w 243"/>
                <a:gd name="T37" fmla="*/ 132859 h 194"/>
                <a:gd name="T38" fmla="*/ 99954 w 243"/>
                <a:gd name="T39" fmla="*/ 157163 h 194"/>
                <a:gd name="T40" fmla="*/ 39198 w 243"/>
                <a:gd name="T41" fmla="*/ 130429 h 194"/>
                <a:gd name="T42" fmla="*/ 41157 w 243"/>
                <a:gd name="T43" fmla="*/ 106126 h 194"/>
                <a:gd name="T44" fmla="*/ 18619 w 243"/>
                <a:gd name="T45" fmla="*/ 98024 h 194"/>
                <a:gd name="T46" fmla="*/ 3920 w 243"/>
                <a:gd name="T47" fmla="*/ 89113 h 194"/>
                <a:gd name="T48" fmla="*/ 0 w 243"/>
                <a:gd name="T49" fmla="*/ 74531 h 194"/>
                <a:gd name="T50" fmla="*/ 20579 w 243"/>
                <a:gd name="T51" fmla="*/ 50227 h 194"/>
                <a:gd name="T52" fmla="*/ 48017 w 243"/>
                <a:gd name="T53" fmla="*/ 52658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66FF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74" name="Text Box 74"/>
            <p:cNvSpPr txBox="1">
              <a:spLocks noChangeArrowheads="1"/>
            </p:cNvSpPr>
            <p:nvPr/>
          </p:nvSpPr>
          <p:spPr bwMode="auto">
            <a:xfrm>
              <a:off x="4163865" y="4268782"/>
              <a:ext cx="182563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endParaRPr lang="en-US" sz="700"/>
            </a:p>
          </p:txBody>
        </p:sp>
        <p:sp>
          <p:nvSpPr>
            <p:cNvPr id="5775" name="Rectangle 78"/>
            <p:cNvSpPr>
              <a:spLocks noChangeArrowheads="1"/>
            </p:cNvSpPr>
            <p:nvPr/>
          </p:nvSpPr>
          <p:spPr bwMode="auto">
            <a:xfrm>
              <a:off x="3792390" y="4219569"/>
              <a:ext cx="146050" cy="13335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sp>
          <p:nvSpPr>
            <p:cNvPr id="5776" name="Rectangle 79"/>
            <p:cNvSpPr>
              <a:spLocks noChangeArrowheads="1"/>
            </p:cNvSpPr>
            <p:nvPr/>
          </p:nvSpPr>
          <p:spPr bwMode="auto">
            <a:xfrm>
              <a:off x="3257403" y="4221157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 b="1"/>
            </a:p>
          </p:txBody>
        </p:sp>
        <p:grpSp>
          <p:nvGrpSpPr>
            <p:cNvPr id="5777" name="Group 81"/>
            <p:cNvGrpSpPr>
              <a:grpSpLocks/>
            </p:cNvGrpSpPr>
            <p:nvPr/>
          </p:nvGrpSpPr>
          <p:grpSpPr bwMode="auto">
            <a:xfrm>
              <a:off x="3482828" y="4391019"/>
              <a:ext cx="144462" cy="114300"/>
              <a:chOff x="104" y="374"/>
              <a:chExt cx="90" cy="55"/>
            </a:xfrm>
          </p:grpSpPr>
          <p:sp>
            <p:nvSpPr>
              <p:cNvPr id="5798" name="Line 82"/>
              <p:cNvSpPr>
                <a:spLocks noChangeShapeType="1"/>
              </p:cNvSpPr>
              <p:nvPr/>
            </p:nvSpPr>
            <p:spPr bwMode="auto">
              <a:xfrm flipV="1">
                <a:off x="106" y="400"/>
                <a:ext cx="88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99" name="Rectangle 83"/>
              <p:cNvSpPr>
                <a:spLocks noChangeArrowheads="1"/>
              </p:cNvSpPr>
              <p:nvPr/>
            </p:nvSpPr>
            <p:spPr bwMode="auto">
              <a:xfrm>
                <a:off x="104" y="374"/>
                <a:ext cx="87" cy="55"/>
              </a:xfrm>
              <a:prstGeom prst="rect">
                <a:avLst/>
              </a:prstGeom>
              <a:solidFill>
                <a:srgbClr val="CC9900">
                  <a:alpha val="50195"/>
                </a:srgbClr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defTabSz="157163"/>
                <a:endParaRPr lang="en-US" sz="700"/>
              </a:p>
            </p:txBody>
          </p:sp>
        </p:grpSp>
        <p:sp>
          <p:nvSpPr>
            <p:cNvPr id="5778" name="Freeform 84"/>
            <p:cNvSpPr>
              <a:spLocks/>
            </p:cNvSpPr>
            <p:nvPr/>
          </p:nvSpPr>
          <p:spPr bwMode="auto">
            <a:xfrm>
              <a:off x="3792390" y="4365619"/>
              <a:ext cx="236538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8 w 243"/>
                <a:gd name="T7" fmla="*/ 20457 h 194"/>
                <a:gd name="T8" fmla="*/ 103181 w 243"/>
                <a:gd name="T9" fmla="*/ 26186 h 194"/>
                <a:gd name="T10" fmla="*/ 111942 w 243"/>
                <a:gd name="T11" fmla="*/ 21276 h 194"/>
                <a:gd name="T12" fmla="*/ 148931 w 243"/>
                <a:gd name="T13" fmla="*/ 3273 h 194"/>
                <a:gd name="T14" fmla="*/ 169373 w 243"/>
                <a:gd name="T15" fmla="*/ 1637 h 194"/>
                <a:gd name="T16" fmla="*/ 186894 w 243"/>
                <a:gd name="T17" fmla="*/ 21276 h 194"/>
                <a:gd name="T18" fmla="*/ 196628 w 243"/>
                <a:gd name="T19" fmla="*/ 38460 h 194"/>
                <a:gd name="T20" fmla="*/ 219990 w 243"/>
                <a:gd name="T21" fmla="*/ 50735 h 194"/>
                <a:gd name="T22" fmla="*/ 233618 w 243"/>
                <a:gd name="T23" fmla="*/ 64646 h 194"/>
                <a:gd name="T24" fmla="*/ 211229 w 243"/>
                <a:gd name="T25" fmla="*/ 92468 h 194"/>
                <a:gd name="T26" fmla="*/ 213176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10 w 243"/>
                <a:gd name="T35" fmla="*/ 126836 h 194"/>
                <a:gd name="T36" fmla="*/ 122649 w 243"/>
                <a:gd name="T37" fmla="*/ 134201 h 194"/>
                <a:gd name="T38" fmla="*/ 99288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2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79" name="Rectangle 86"/>
            <p:cNvSpPr>
              <a:spLocks noChangeArrowheads="1"/>
            </p:cNvSpPr>
            <p:nvPr/>
          </p:nvSpPr>
          <p:spPr bwMode="auto">
            <a:xfrm>
              <a:off x="3346303" y="4389432"/>
              <a:ext cx="142875" cy="1158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defTabSz="157163"/>
              <a:endParaRPr lang="en-US" sz="700"/>
            </a:p>
          </p:txBody>
        </p:sp>
        <p:sp>
          <p:nvSpPr>
            <p:cNvPr id="5780" name="Text Box 89"/>
            <p:cNvSpPr txBox="1">
              <a:spLocks noChangeArrowheads="1"/>
            </p:cNvSpPr>
            <p:nvPr/>
          </p:nvSpPr>
          <p:spPr bwMode="auto">
            <a:xfrm>
              <a:off x="4253679" y="4364225"/>
              <a:ext cx="256480" cy="178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800" dirty="0" smtClean="0"/>
                <a:t>Melee</a:t>
              </a:r>
              <a:endParaRPr lang="en-US" sz="800" dirty="0"/>
            </a:p>
            <a:p>
              <a:pPr algn="ctr" eaLnBrk="1" hangingPunct="1">
                <a:lnSpc>
                  <a:spcPct val="70000"/>
                </a:lnSpc>
              </a:pPr>
              <a:endParaRPr lang="en-US" sz="800" dirty="0"/>
            </a:p>
          </p:txBody>
        </p:sp>
        <p:sp>
          <p:nvSpPr>
            <p:cNvPr id="5781" name="Rectangle 90"/>
            <p:cNvSpPr>
              <a:spLocks noChangeArrowheads="1"/>
            </p:cNvSpPr>
            <p:nvPr/>
          </p:nvSpPr>
          <p:spPr bwMode="auto">
            <a:xfrm>
              <a:off x="3154215" y="4216394"/>
              <a:ext cx="1363662" cy="4746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82" name="Freeform 116"/>
            <p:cNvSpPr>
              <a:spLocks/>
            </p:cNvSpPr>
            <p:nvPr/>
          </p:nvSpPr>
          <p:spPr bwMode="auto">
            <a:xfrm>
              <a:off x="3587603" y="4206869"/>
              <a:ext cx="236537" cy="158750"/>
            </a:xfrm>
            <a:custGeom>
              <a:avLst/>
              <a:gdLst>
                <a:gd name="T0" fmla="*/ 47697 w 243"/>
                <a:gd name="T1" fmla="*/ 53189 h 194"/>
                <a:gd name="T2" fmla="*/ 64245 w 243"/>
                <a:gd name="T3" fmla="*/ 15548 h 194"/>
                <a:gd name="T4" fmla="*/ 84686 w 243"/>
                <a:gd name="T5" fmla="*/ 13911 h 194"/>
                <a:gd name="T6" fmla="*/ 102207 w 243"/>
                <a:gd name="T7" fmla="*/ 20457 h 194"/>
                <a:gd name="T8" fmla="*/ 103181 w 243"/>
                <a:gd name="T9" fmla="*/ 26186 h 194"/>
                <a:gd name="T10" fmla="*/ 111941 w 243"/>
                <a:gd name="T11" fmla="*/ 21276 h 194"/>
                <a:gd name="T12" fmla="*/ 148931 w 243"/>
                <a:gd name="T13" fmla="*/ 3273 h 194"/>
                <a:gd name="T14" fmla="*/ 169372 w 243"/>
                <a:gd name="T15" fmla="*/ 1637 h 194"/>
                <a:gd name="T16" fmla="*/ 186893 w 243"/>
                <a:gd name="T17" fmla="*/ 21276 h 194"/>
                <a:gd name="T18" fmla="*/ 196627 w 243"/>
                <a:gd name="T19" fmla="*/ 38460 h 194"/>
                <a:gd name="T20" fmla="*/ 219989 w 243"/>
                <a:gd name="T21" fmla="*/ 50735 h 194"/>
                <a:gd name="T22" fmla="*/ 233617 w 243"/>
                <a:gd name="T23" fmla="*/ 64646 h 194"/>
                <a:gd name="T24" fmla="*/ 211229 w 243"/>
                <a:gd name="T25" fmla="*/ 92468 h 194"/>
                <a:gd name="T26" fmla="*/ 213175 w 243"/>
                <a:gd name="T27" fmla="*/ 121108 h 194"/>
                <a:gd name="T28" fmla="*/ 216096 w 243"/>
                <a:gd name="T29" fmla="*/ 131746 h 194"/>
                <a:gd name="T30" fmla="*/ 175213 w 243"/>
                <a:gd name="T31" fmla="*/ 150567 h 194"/>
                <a:gd name="T32" fmla="*/ 129463 w 243"/>
                <a:gd name="T33" fmla="*/ 136656 h 194"/>
                <a:gd name="T34" fmla="*/ 131409 w 243"/>
                <a:gd name="T35" fmla="*/ 126836 h 194"/>
                <a:gd name="T36" fmla="*/ 122649 w 243"/>
                <a:gd name="T37" fmla="*/ 134201 h 194"/>
                <a:gd name="T38" fmla="*/ 99287 w 243"/>
                <a:gd name="T39" fmla="*/ 158750 h 194"/>
                <a:gd name="T40" fmla="*/ 38936 w 243"/>
                <a:gd name="T41" fmla="*/ 131746 h 194"/>
                <a:gd name="T42" fmla="*/ 40883 w 243"/>
                <a:gd name="T43" fmla="*/ 107197 h 194"/>
                <a:gd name="T44" fmla="*/ 18495 w 243"/>
                <a:gd name="T45" fmla="*/ 99014 h 194"/>
                <a:gd name="T46" fmla="*/ 3894 w 243"/>
                <a:gd name="T47" fmla="*/ 90013 h 194"/>
                <a:gd name="T48" fmla="*/ 0 w 243"/>
                <a:gd name="T49" fmla="*/ 75284 h 194"/>
                <a:gd name="T50" fmla="*/ 20441 w 243"/>
                <a:gd name="T51" fmla="*/ 50735 h 194"/>
                <a:gd name="T52" fmla="*/ 47697 w 243"/>
                <a:gd name="T53" fmla="*/ 53189 h 194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243"/>
                <a:gd name="T82" fmla="*/ 0 h 194"/>
                <a:gd name="T83" fmla="*/ 243 w 243"/>
                <a:gd name="T84" fmla="*/ 194 h 194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243" h="194">
                  <a:moveTo>
                    <a:pt x="49" y="65"/>
                  </a:moveTo>
                  <a:cubicBezTo>
                    <a:pt x="46" y="47"/>
                    <a:pt x="46" y="23"/>
                    <a:pt x="66" y="19"/>
                  </a:cubicBezTo>
                  <a:cubicBezTo>
                    <a:pt x="74" y="15"/>
                    <a:pt x="78" y="16"/>
                    <a:pt x="87" y="17"/>
                  </a:cubicBezTo>
                  <a:cubicBezTo>
                    <a:pt x="93" y="20"/>
                    <a:pt x="99" y="21"/>
                    <a:pt x="105" y="25"/>
                  </a:cubicBezTo>
                  <a:cubicBezTo>
                    <a:pt x="105" y="27"/>
                    <a:pt x="104" y="31"/>
                    <a:pt x="106" y="32"/>
                  </a:cubicBezTo>
                  <a:cubicBezTo>
                    <a:pt x="107" y="32"/>
                    <a:pt x="114" y="26"/>
                    <a:pt x="115" y="26"/>
                  </a:cubicBezTo>
                  <a:cubicBezTo>
                    <a:pt x="126" y="18"/>
                    <a:pt x="140" y="6"/>
                    <a:pt x="153" y="4"/>
                  </a:cubicBezTo>
                  <a:cubicBezTo>
                    <a:pt x="161" y="0"/>
                    <a:pt x="165" y="1"/>
                    <a:pt x="174" y="2"/>
                  </a:cubicBezTo>
                  <a:cubicBezTo>
                    <a:pt x="180" y="10"/>
                    <a:pt x="186" y="18"/>
                    <a:pt x="192" y="26"/>
                  </a:cubicBezTo>
                  <a:cubicBezTo>
                    <a:pt x="195" y="39"/>
                    <a:pt x="187" y="45"/>
                    <a:pt x="202" y="47"/>
                  </a:cubicBezTo>
                  <a:cubicBezTo>
                    <a:pt x="210" y="52"/>
                    <a:pt x="218" y="57"/>
                    <a:pt x="226" y="62"/>
                  </a:cubicBezTo>
                  <a:cubicBezTo>
                    <a:pt x="230" y="69"/>
                    <a:pt x="236" y="72"/>
                    <a:pt x="240" y="79"/>
                  </a:cubicBezTo>
                  <a:cubicBezTo>
                    <a:pt x="243" y="98"/>
                    <a:pt x="236" y="109"/>
                    <a:pt x="217" y="113"/>
                  </a:cubicBezTo>
                  <a:cubicBezTo>
                    <a:pt x="204" y="119"/>
                    <a:pt x="214" y="138"/>
                    <a:pt x="219" y="148"/>
                  </a:cubicBezTo>
                  <a:cubicBezTo>
                    <a:pt x="220" y="152"/>
                    <a:pt x="222" y="157"/>
                    <a:pt x="222" y="161"/>
                  </a:cubicBezTo>
                  <a:cubicBezTo>
                    <a:pt x="222" y="183"/>
                    <a:pt x="195" y="182"/>
                    <a:pt x="180" y="184"/>
                  </a:cubicBezTo>
                  <a:cubicBezTo>
                    <a:pt x="162" y="183"/>
                    <a:pt x="141" y="186"/>
                    <a:pt x="133" y="167"/>
                  </a:cubicBezTo>
                  <a:cubicBezTo>
                    <a:pt x="134" y="163"/>
                    <a:pt x="139" y="157"/>
                    <a:pt x="135" y="155"/>
                  </a:cubicBezTo>
                  <a:cubicBezTo>
                    <a:pt x="131" y="153"/>
                    <a:pt x="129" y="161"/>
                    <a:pt x="126" y="164"/>
                  </a:cubicBezTo>
                  <a:cubicBezTo>
                    <a:pt x="117" y="173"/>
                    <a:pt x="112" y="186"/>
                    <a:pt x="102" y="194"/>
                  </a:cubicBezTo>
                  <a:cubicBezTo>
                    <a:pt x="74" y="192"/>
                    <a:pt x="59" y="180"/>
                    <a:pt x="40" y="161"/>
                  </a:cubicBezTo>
                  <a:cubicBezTo>
                    <a:pt x="38" y="150"/>
                    <a:pt x="29" y="139"/>
                    <a:pt x="42" y="131"/>
                  </a:cubicBezTo>
                  <a:cubicBezTo>
                    <a:pt x="32" y="130"/>
                    <a:pt x="28" y="123"/>
                    <a:pt x="19" y="121"/>
                  </a:cubicBezTo>
                  <a:cubicBezTo>
                    <a:pt x="14" y="117"/>
                    <a:pt x="10" y="113"/>
                    <a:pt x="4" y="110"/>
                  </a:cubicBezTo>
                  <a:cubicBezTo>
                    <a:pt x="3" y="104"/>
                    <a:pt x="1" y="98"/>
                    <a:pt x="0" y="92"/>
                  </a:cubicBezTo>
                  <a:cubicBezTo>
                    <a:pt x="1" y="75"/>
                    <a:pt x="7" y="70"/>
                    <a:pt x="21" y="62"/>
                  </a:cubicBezTo>
                  <a:cubicBezTo>
                    <a:pt x="30" y="63"/>
                    <a:pt x="41" y="68"/>
                    <a:pt x="49" y="65"/>
                  </a:cubicBezTo>
                  <a:close/>
                </a:path>
              </a:pathLst>
            </a:cu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783" name="Group 5782"/>
            <p:cNvGrpSpPr/>
            <p:nvPr/>
          </p:nvGrpSpPr>
          <p:grpSpPr>
            <a:xfrm>
              <a:off x="3932090" y="4183058"/>
              <a:ext cx="298450" cy="198437"/>
              <a:chOff x="4437063" y="862013"/>
              <a:chExt cx="298450" cy="198437"/>
            </a:xfrm>
          </p:grpSpPr>
          <p:sp>
            <p:nvSpPr>
              <p:cNvPr id="5792" name="Freeform 76"/>
              <p:cNvSpPr>
                <a:spLocks/>
              </p:cNvSpPr>
              <p:nvPr/>
            </p:nvSpPr>
            <p:spPr bwMode="auto">
              <a:xfrm>
                <a:off x="4487863" y="906463"/>
                <a:ext cx="246063" cy="95250"/>
              </a:xfrm>
              <a:custGeom>
                <a:avLst/>
                <a:gdLst>
                  <a:gd name="T0" fmla="*/ 0 w 130"/>
                  <a:gd name="T1" fmla="*/ 58 h 65"/>
                  <a:gd name="T2" fmla="*/ 79 w 130"/>
                  <a:gd name="T3" fmla="*/ 0 h 65"/>
                  <a:gd name="T4" fmla="*/ 155 w 130"/>
                  <a:gd name="T5" fmla="*/ 60 h 65"/>
                  <a:gd name="T6" fmla="*/ 0 60000 65536"/>
                  <a:gd name="T7" fmla="*/ 0 60000 65536"/>
                  <a:gd name="T8" fmla="*/ 0 60000 65536"/>
                  <a:gd name="T9" fmla="*/ 0 w 130"/>
                  <a:gd name="T10" fmla="*/ 0 h 65"/>
                  <a:gd name="T11" fmla="*/ 130 w 130"/>
                  <a:gd name="T12" fmla="*/ 65 h 6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30" h="65">
                    <a:moveTo>
                      <a:pt x="0" y="63"/>
                    </a:moveTo>
                    <a:cubicBezTo>
                      <a:pt x="22" y="31"/>
                      <a:pt x="44" y="0"/>
                      <a:pt x="66" y="0"/>
                    </a:cubicBezTo>
                    <a:cubicBezTo>
                      <a:pt x="88" y="0"/>
                      <a:pt x="109" y="32"/>
                      <a:pt x="130" y="65"/>
                    </a:cubicBezTo>
                  </a:path>
                </a:pathLst>
              </a:cu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93" name="Text Box 77"/>
              <p:cNvSpPr txBox="1">
                <a:spLocks noChangeArrowheads="1"/>
              </p:cNvSpPr>
              <p:nvPr/>
            </p:nvSpPr>
            <p:spPr bwMode="auto">
              <a:xfrm>
                <a:off x="4437063" y="862013"/>
                <a:ext cx="184150" cy="1984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defTabSz="157163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sz="700"/>
              </a:p>
            </p:txBody>
          </p:sp>
          <p:sp>
            <p:nvSpPr>
              <p:cNvPr id="5794" name="Line 118"/>
              <p:cNvSpPr>
                <a:spLocks noChangeShapeType="1"/>
              </p:cNvSpPr>
              <p:nvPr/>
            </p:nvSpPr>
            <p:spPr bwMode="auto">
              <a:xfrm>
                <a:off x="4473576" y="1014413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95" name="Line 119"/>
              <p:cNvSpPr>
                <a:spLocks noChangeShapeType="1"/>
              </p:cNvSpPr>
              <p:nvPr/>
            </p:nvSpPr>
            <p:spPr bwMode="auto">
              <a:xfrm>
                <a:off x="4621213" y="1016000"/>
                <a:ext cx="114300" cy="0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96" name="Line 120"/>
              <p:cNvSpPr>
                <a:spLocks noChangeShapeType="1"/>
              </p:cNvSpPr>
              <p:nvPr/>
            </p:nvSpPr>
            <p:spPr bwMode="auto">
              <a:xfrm flipV="1">
                <a:off x="4592638" y="954088"/>
                <a:ext cx="36513" cy="66675"/>
              </a:xfrm>
              <a:prstGeom prst="line">
                <a:avLst/>
              </a:prstGeom>
              <a:noFill/>
              <a:ln w="9525">
                <a:solidFill>
                  <a:srgbClr val="7F7F7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97" name="Text Box 121"/>
              <p:cNvSpPr txBox="1">
                <a:spLocks noChangeArrowheads="1"/>
              </p:cNvSpPr>
              <p:nvPr/>
            </p:nvSpPr>
            <p:spPr bwMode="auto">
              <a:xfrm>
                <a:off x="4452938" y="869950"/>
                <a:ext cx="65088" cy="136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900"/>
                  <a:t>+</a:t>
                </a:r>
              </a:p>
            </p:txBody>
          </p:sp>
        </p:grpSp>
        <p:sp>
          <p:nvSpPr>
            <p:cNvPr id="5784" name="Text Box 88"/>
            <p:cNvSpPr txBox="1">
              <a:spLocks noChangeArrowheads="1"/>
            </p:cNvSpPr>
            <p:nvPr/>
          </p:nvSpPr>
          <p:spPr bwMode="auto">
            <a:xfrm>
              <a:off x="3792390" y="4551357"/>
              <a:ext cx="570657" cy="138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157163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900" dirty="0"/>
                <a:t>Fire</a:t>
              </a:r>
              <a:r>
                <a:rPr lang="en-US" sz="900" dirty="0" smtClean="0"/>
                <a:t>: </a:t>
              </a:r>
              <a:r>
                <a:rPr lang="en-US" sz="900" dirty="0" smtClean="0"/>
                <a:t>  :   , </a:t>
              </a:r>
              <a:r>
                <a:rPr lang="en-US" sz="900" dirty="0" smtClean="0"/>
                <a:t>  </a:t>
              </a:r>
              <a:r>
                <a:rPr lang="en-US" sz="900" dirty="0" smtClean="0"/>
                <a:t>: </a:t>
              </a:r>
              <a:endParaRPr lang="en-US" sz="900" dirty="0"/>
            </a:p>
          </p:txBody>
        </p:sp>
        <p:sp>
          <p:nvSpPr>
            <p:cNvPr id="5785" name="Text Box 165"/>
            <p:cNvSpPr txBox="1">
              <a:spLocks noChangeArrowheads="1"/>
            </p:cNvSpPr>
            <p:nvPr/>
          </p:nvSpPr>
          <p:spPr bwMode="auto">
            <a:xfrm>
              <a:off x="4195766" y="4211633"/>
              <a:ext cx="290361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800" dirty="0" smtClean="0"/>
                <a:t>MV: </a:t>
              </a:r>
              <a:endParaRPr lang="en-US" sz="800" dirty="0"/>
            </a:p>
          </p:txBody>
        </p:sp>
        <p:sp>
          <p:nvSpPr>
            <p:cNvPr id="5786" name="Text Box 166"/>
            <p:cNvSpPr txBox="1">
              <a:spLocks noChangeArrowheads="1"/>
            </p:cNvSpPr>
            <p:nvPr/>
          </p:nvSpPr>
          <p:spPr bwMode="auto">
            <a:xfrm>
              <a:off x="3305028" y="4195757"/>
              <a:ext cx="919163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000" b="1" dirty="0"/>
                <a:t> </a:t>
              </a:r>
              <a:r>
                <a:rPr lang="en-US" sz="1000" b="1" dirty="0" smtClean="0"/>
                <a:t>                   </a:t>
              </a:r>
              <a:r>
                <a:rPr lang="en-US" sz="1000" b="1" dirty="0" smtClean="0"/>
                <a:t>   1 </a:t>
              </a:r>
              <a:r>
                <a:rPr lang="en-US" sz="1000" b="1" dirty="0" smtClean="0"/>
                <a:t>0</a:t>
              </a:r>
              <a:endParaRPr lang="en-US" sz="1000" b="1" dirty="0"/>
            </a:p>
          </p:txBody>
        </p:sp>
        <p:sp>
          <p:nvSpPr>
            <p:cNvPr id="5787" name="Striped Right Arrow 5786"/>
            <p:cNvSpPr/>
            <p:nvPr/>
          </p:nvSpPr>
          <p:spPr>
            <a:xfrm rot="16200000">
              <a:off x="4034484" y="4323550"/>
              <a:ext cx="168275" cy="233363"/>
            </a:xfrm>
            <a:prstGeom prst="stripedRightArrow">
              <a:avLst>
                <a:gd name="adj1" fmla="val 69231"/>
                <a:gd name="adj2" fmla="val 50000"/>
              </a:avLst>
            </a:prstGeom>
            <a:solidFill>
              <a:srgbClr val="FFFF00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88" name="Delay 5787"/>
            <p:cNvSpPr/>
            <p:nvPr/>
          </p:nvSpPr>
          <p:spPr>
            <a:xfrm rot="5400000">
              <a:off x="3153422" y="4229888"/>
              <a:ext cx="114300" cy="109537"/>
            </a:xfrm>
            <a:prstGeom prst="flowChartDelay">
              <a:avLst/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89" name="Notched Right Arrow 5788"/>
            <p:cNvSpPr/>
            <p:nvPr/>
          </p:nvSpPr>
          <p:spPr>
            <a:xfrm>
              <a:off x="3168503" y="4356094"/>
              <a:ext cx="155575" cy="171450"/>
            </a:xfrm>
            <a:prstGeom prst="notchedRightArrow">
              <a:avLst>
                <a:gd name="adj1" fmla="val 60811"/>
                <a:gd name="adj2" fmla="val 50000"/>
              </a:avLst>
            </a:prstGeom>
            <a:solidFill>
              <a:srgbClr val="FF6600"/>
            </a:solidFill>
            <a:ln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MV</a:t>
              </a:r>
            </a:p>
          </p:txBody>
        </p:sp>
        <p:sp>
          <p:nvSpPr>
            <p:cNvPr id="5790" name="Text Box 173"/>
            <p:cNvSpPr txBox="1">
              <a:spLocks noChangeArrowheads="1"/>
            </p:cNvSpPr>
            <p:nvPr/>
          </p:nvSpPr>
          <p:spPr bwMode="auto">
            <a:xfrm>
              <a:off x="3387578" y="4359269"/>
              <a:ext cx="810456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000" b="1" dirty="0"/>
                <a:t> </a:t>
              </a:r>
              <a:r>
                <a:rPr lang="en-US" sz="1000" b="1" dirty="0" smtClean="0"/>
                <a:t>                 </a:t>
              </a:r>
              <a:r>
                <a:rPr lang="en-US" sz="1000" b="1" dirty="0" smtClean="0"/>
                <a:t>   </a:t>
              </a:r>
              <a:r>
                <a:rPr lang="en-US" sz="1000" b="1" dirty="0" smtClean="0"/>
                <a:t>+3</a:t>
              </a:r>
              <a:endParaRPr lang="en-US" sz="1000" b="1" dirty="0"/>
            </a:p>
          </p:txBody>
        </p:sp>
        <p:sp>
          <p:nvSpPr>
            <p:cNvPr id="5791" name="Line 91"/>
            <p:cNvSpPr>
              <a:spLocks noChangeShapeType="1"/>
            </p:cNvSpPr>
            <p:nvPr/>
          </p:nvSpPr>
          <p:spPr bwMode="auto">
            <a:xfrm flipV="1">
              <a:off x="3155803" y="4527543"/>
              <a:ext cx="1362074" cy="103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56353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2744</TotalTime>
  <Words>876</Words>
  <Application>Microsoft Macintosh PowerPoint</Application>
  <PresentationFormat>On-screen Show (4:3)</PresentationFormat>
  <Paragraphs>381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Surdu</dc:creator>
  <cp:lastModifiedBy>John Surdu</cp:lastModifiedBy>
  <cp:revision>66</cp:revision>
  <cp:lastPrinted>2011-12-26T01:30:38Z</cp:lastPrinted>
  <dcterms:created xsi:type="dcterms:W3CDTF">2011-06-16T23:17:59Z</dcterms:created>
  <dcterms:modified xsi:type="dcterms:W3CDTF">2012-10-23T00:04:36Z</dcterms:modified>
</cp:coreProperties>
</file>